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68" r:id="rId5"/>
    <p:sldId id="269" r:id="rId6"/>
    <p:sldId id="279" r:id="rId7"/>
    <p:sldId id="280" r:id="rId8"/>
    <p:sldId id="281" r:id="rId9"/>
    <p:sldId id="283" r:id="rId10"/>
    <p:sldId id="282" r:id="rId11"/>
    <p:sldId id="287" r:id="rId12"/>
    <p:sldId id="284" r:id="rId13"/>
    <p:sldId id="285" r:id="rId14"/>
    <p:sldId id="286" r:id="rId15"/>
    <p:sldId id="288" r:id="rId16"/>
    <p:sldId id="289" r:id="rId17"/>
    <p:sldId id="290" r:id="rId18"/>
    <p:sldId id="291" r:id="rId19"/>
    <p:sldId id="292" r:id="rId20"/>
    <p:sldId id="270" r:id="rId21"/>
    <p:sldId id="271" r:id="rId22"/>
    <p:sldId id="272" r:id="rId23"/>
    <p:sldId id="273" r:id="rId24"/>
    <p:sldId id="274" r:id="rId25"/>
    <p:sldId id="275" r:id="rId26"/>
    <p:sldId id="277"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4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hade val="65000"/>
                    <a:satMod val="103000"/>
                    <a:lumMod val="102000"/>
                    <a:tint val="94000"/>
                  </a:schemeClr>
                </a:gs>
                <a:gs pos="50000">
                  <a:schemeClr val="accent1">
                    <a:shade val="65000"/>
                    <a:satMod val="110000"/>
                    <a:lumMod val="100000"/>
                    <a:shade val="100000"/>
                  </a:schemeClr>
                </a:gs>
                <a:gs pos="100000">
                  <a:schemeClr val="accent1">
                    <a:shade val="65000"/>
                    <a:lumMod val="99000"/>
                    <a:satMod val="120000"/>
                    <a:shade val="78000"/>
                  </a:schemeClr>
                </a:gs>
              </a:gsLst>
              <a:lin ang="5400000" scaled="0"/>
            </a:gradFill>
            <a:ln>
              <a:noFill/>
            </a:ln>
            <a:effectLst/>
          </c:spPr>
          <c:invertIfNegative val="0"/>
          <c:dLbls>
            <c:spPr>
              <a:solidFill>
                <a:schemeClr val="lt1"/>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2">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2">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0C3-4480-BB50-33A0F7DE3D6E}"/>
            </c:ext>
          </c:extLst>
        </c:ser>
        <c:ser>
          <c:idx val="1"/>
          <c:order val="1"/>
          <c:tx>
            <c:strRef>
              <c:f>Sheet1!$C$1</c:f>
              <c:strCache>
                <c:ptCount val="1"/>
                <c:pt idx="0">
                  <c:v>Series 2</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solidFill>
                <a:schemeClr val="lt1"/>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2">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2">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0C3-4480-BB50-33A0F7DE3D6E}"/>
            </c:ext>
          </c:extLst>
        </c:ser>
        <c:ser>
          <c:idx val="2"/>
          <c:order val="2"/>
          <c:tx>
            <c:strRef>
              <c:f>Sheet1!$D$1</c:f>
              <c:strCache>
                <c:ptCount val="1"/>
                <c:pt idx="0">
                  <c:v>Series 3</c:v>
                </c:pt>
              </c:strCache>
            </c:strRef>
          </c:tx>
          <c:spPr>
            <a:gradFill rotWithShape="1">
              <a:gsLst>
                <a:gs pos="0">
                  <a:schemeClr val="accent1">
                    <a:tint val="65000"/>
                    <a:satMod val="103000"/>
                    <a:lumMod val="102000"/>
                    <a:tint val="94000"/>
                  </a:schemeClr>
                </a:gs>
                <a:gs pos="50000">
                  <a:schemeClr val="accent1">
                    <a:tint val="65000"/>
                    <a:satMod val="110000"/>
                    <a:lumMod val="100000"/>
                    <a:shade val="100000"/>
                  </a:schemeClr>
                </a:gs>
                <a:gs pos="100000">
                  <a:schemeClr val="accent1">
                    <a:tint val="65000"/>
                    <a:lumMod val="99000"/>
                    <a:satMod val="120000"/>
                    <a:shade val="78000"/>
                  </a:schemeClr>
                </a:gs>
              </a:gsLst>
              <a:lin ang="5400000" scaled="0"/>
            </a:gradFill>
            <a:ln>
              <a:noFill/>
            </a:ln>
            <a:effectLst/>
          </c:spPr>
          <c:invertIfNegative val="0"/>
          <c:dLbls>
            <c:spPr>
              <a:solidFill>
                <a:schemeClr val="lt1"/>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2">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tx2">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0C3-4480-BB50-33A0F7DE3D6E}"/>
            </c:ext>
          </c:extLst>
        </c:ser>
        <c:dLbls>
          <c:dLblPos val="outEnd"/>
          <c:showLegendKey val="0"/>
          <c:showVal val="1"/>
          <c:showCatName val="0"/>
          <c:showSerName val="0"/>
          <c:showPercent val="0"/>
          <c:showBubbleSize val="0"/>
        </c:dLbls>
        <c:gapWidth val="100"/>
        <c:overlap val="-24"/>
        <c:axId val="150214120"/>
        <c:axId val="150215296"/>
      </c:barChart>
      <c:catAx>
        <c:axId val="15021412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215296"/>
        <c:crosses val="autoZero"/>
        <c:auto val="1"/>
        <c:lblAlgn val="ctr"/>
        <c:lblOffset val="100"/>
        <c:noMultiLvlLbl val="0"/>
      </c:catAx>
      <c:valAx>
        <c:axId val="15021529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2141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CFF1E9-C400-4787-9EBE-7E2369A40695}" type="doc">
      <dgm:prSet loTypeId="urn:microsoft.com/office/officeart/2011/layout/InterconnectedBlockProcess" loCatId="process" qsTypeId="urn:microsoft.com/office/officeart/2005/8/quickstyle/simple3" qsCatId="simple" csTypeId="urn:microsoft.com/office/officeart/2005/8/colors/accent1_2" csCatId="accent1" phldr="1"/>
      <dgm:spPr/>
      <dgm:t>
        <a:bodyPr/>
        <a:lstStyle/>
        <a:p>
          <a:endParaRPr lang="en-US"/>
        </a:p>
      </dgm:t>
    </dgm:pt>
    <dgm:pt modelId="{9973DBD4-90CD-4290-8BFE-98DD059D9533}">
      <dgm:prSet phldrT="[Text]"/>
      <dgm:spPr/>
      <dgm:t>
        <a:bodyPr/>
        <a:lstStyle/>
        <a:p>
          <a:r>
            <a:rPr lang="en-US" dirty="0"/>
            <a:t>Step 1</a:t>
          </a:r>
        </a:p>
      </dgm:t>
      <dgm:extLst>
        <a:ext uri="{E40237B7-FDA0-4F09-8148-C483321AD2D9}">
          <dgm14:cNvPr xmlns:dgm14="http://schemas.microsoft.com/office/drawing/2010/diagram" id="0" name="" title="Step 1 heading "/>
        </a:ext>
      </dgm:extLst>
    </dgm:pt>
    <dgm:pt modelId="{103DDE2D-4BA9-46E4-B7D5-20AC68D5AF79}" type="parTrans" cxnId="{BE946E77-33F8-4D64-A0D4-AF0C74135D36}">
      <dgm:prSet/>
      <dgm:spPr/>
      <dgm:t>
        <a:bodyPr/>
        <a:lstStyle/>
        <a:p>
          <a:endParaRPr lang="en-US"/>
        </a:p>
      </dgm:t>
    </dgm:pt>
    <dgm:pt modelId="{C2971989-7AAA-42A2-A4EF-884E090F6962}" type="sibTrans" cxnId="{BE946E77-33F8-4D64-A0D4-AF0C74135D36}">
      <dgm:prSet/>
      <dgm:spPr/>
      <dgm:t>
        <a:bodyPr/>
        <a:lstStyle/>
        <a:p>
          <a:endParaRPr lang="en-US"/>
        </a:p>
      </dgm:t>
    </dgm:pt>
    <dgm:pt modelId="{DC116BB7-7E08-4371-8427-129FC519EAC3}">
      <dgm:prSet phldrT="[Text]"/>
      <dgm:spPr/>
      <dgm:t>
        <a:bodyPr/>
        <a:lstStyle/>
        <a:p>
          <a:r>
            <a:rPr lang="en-US" dirty="0"/>
            <a:t>Step 2</a:t>
          </a:r>
        </a:p>
      </dgm:t>
      <dgm:extLst>
        <a:ext uri="{E40237B7-FDA0-4F09-8148-C483321AD2D9}">
          <dgm14:cNvPr xmlns:dgm14="http://schemas.microsoft.com/office/drawing/2010/diagram" id="0" name="" title="Step 2 heading"/>
        </a:ext>
      </dgm:extLst>
    </dgm:pt>
    <dgm:pt modelId="{D9D289B4-455D-4A02-8505-A4AF490B105A}" type="parTrans" cxnId="{CB4B7FE7-8AFF-4751-A507-684CB9536E49}">
      <dgm:prSet/>
      <dgm:spPr/>
      <dgm:t>
        <a:bodyPr/>
        <a:lstStyle/>
        <a:p>
          <a:endParaRPr lang="en-US"/>
        </a:p>
      </dgm:t>
    </dgm:pt>
    <dgm:pt modelId="{0DFF8ADE-93F1-470A-9A46-AAD178A95DAC}" type="sibTrans" cxnId="{CB4B7FE7-8AFF-4751-A507-684CB9536E49}">
      <dgm:prSet/>
      <dgm:spPr/>
      <dgm:t>
        <a:bodyPr/>
        <a:lstStyle/>
        <a:p>
          <a:endParaRPr lang="en-US"/>
        </a:p>
      </dgm:t>
    </dgm:pt>
    <dgm:pt modelId="{7947CEE9-5A28-46C4-A03A-3C8C5E37DF87}">
      <dgm:prSet phldrT="[Text]"/>
      <dgm:spPr/>
      <dgm:t>
        <a:bodyPr/>
        <a:lstStyle/>
        <a:p>
          <a:r>
            <a:rPr lang="en-US" dirty="0"/>
            <a:t>Task Description</a:t>
          </a:r>
        </a:p>
      </dgm:t>
      <dgm:extLst>
        <a:ext uri="{E40237B7-FDA0-4F09-8148-C483321AD2D9}">
          <dgm14:cNvPr xmlns:dgm14="http://schemas.microsoft.com/office/drawing/2010/diagram" id="0" name="" title="Step 1 task description"/>
        </a:ext>
      </dgm:extLst>
    </dgm:pt>
    <dgm:pt modelId="{BF51C53E-E658-496D-9C60-FC71F03FB86F}" type="parTrans" cxnId="{9C1AFC09-ACFD-4642-A98C-0A3856C5CEAD}">
      <dgm:prSet/>
      <dgm:spPr/>
      <dgm:t>
        <a:bodyPr/>
        <a:lstStyle/>
        <a:p>
          <a:endParaRPr lang="en-US"/>
        </a:p>
      </dgm:t>
    </dgm:pt>
    <dgm:pt modelId="{456F42C0-B429-4FE8-B163-6E1DA1EE39B8}" type="sibTrans" cxnId="{9C1AFC09-ACFD-4642-A98C-0A3856C5CEAD}">
      <dgm:prSet/>
      <dgm:spPr/>
      <dgm:t>
        <a:bodyPr/>
        <a:lstStyle/>
        <a:p>
          <a:endParaRPr lang="en-US"/>
        </a:p>
      </dgm:t>
    </dgm:pt>
    <dgm:pt modelId="{CDA36253-46B1-4579-98B8-8C5F85390E57}">
      <dgm:prSet phldrT="[Text]"/>
      <dgm:spPr/>
      <dgm:t>
        <a:bodyPr/>
        <a:lstStyle/>
        <a:p>
          <a:r>
            <a:rPr lang="en-US" dirty="0"/>
            <a:t>Task Description</a:t>
          </a:r>
        </a:p>
      </dgm:t>
      <dgm:extLst>
        <a:ext uri="{E40237B7-FDA0-4F09-8148-C483321AD2D9}">
          <dgm14:cNvPr xmlns:dgm14="http://schemas.microsoft.com/office/drawing/2010/diagram" id="0" name="" title="Step 2 task description"/>
        </a:ext>
      </dgm:extLst>
    </dgm:pt>
    <dgm:pt modelId="{ACEAB6EC-AA1D-4924-9607-920AF547F530}" type="parTrans" cxnId="{CBE684EA-7285-45DB-BE1C-833E3F4C7507}">
      <dgm:prSet/>
      <dgm:spPr/>
      <dgm:t>
        <a:bodyPr/>
        <a:lstStyle/>
        <a:p>
          <a:endParaRPr lang="en-US"/>
        </a:p>
      </dgm:t>
    </dgm:pt>
    <dgm:pt modelId="{EBAFA115-C9A8-4243-8E32-FA3EB149282E}" type="sibTrans" cxnId="{CBE684EA-7285-45DB-BE1C-833E3F4C7507}">
      <dgm:prSet/>
      <dgm:spPr/>
      <dgm:t>
        <a:bodyPr/>
        <a:lstStyle/>
        <a:p>
          <a:endParaRPr lang="en-US"/>
        </a:p>
      </dgm:t>
    </dgm:pt>
    <dgm:pt modelId="{10FE6316-23EE-47CE-9B89-BC8C073B5E7A}">
      <dgm:prSet phldrT="[Text]"/>
      <dgm:spPr/>
      <dgm:t>
        <a:bodyPr/>
        <a:lstStyle/>
        <a:p>
          <a:r>
            <a:rPr lang="en-US" dirty="0"/>
            <a:t>Task Description</a:t>
          </a:r>
        </a:p>
      </dgm:t>
      <dgm:extLst>
        <a:ext uri="{E40237B7-FDA0-4F09-8148-C483321AD2D9}">
          <dgm14:cNvPr xmlns:dgm14="http://schemas.microsoft.com/office/drawing/2010/diagram" id="0" name="" title="Step 3 task description"/>
        </a:ext>
      </dgm:extLst>
    </dgm:pt>
    <dgm:pt modelId="{66F05F6C-B4CE-4631-9053-DB7483C5405C}" type="parTrans" cxnId="{BB09ACB8-BFE3-46F8-BAE2-FF819A707017}">
      <dgm:prSet/>
      <dgm:spPr/>
      <dgm:t>
        <a:bodyPr/>
        <a:lstStyle/>
        <a:p>
          <a:endParaRPr lang="en-US"/>
        </a:p>
      </dgm:t>
    </dgm:pt>
    <dgm:pt modelId="{22B2D49C-3B9C-4707-B418-835FAE5F964C}" type="sibTrans" cxnId="{BB09ACB8-BFE3-46F8-BAE2-FF819A707017}">
      <dgm:prSet/>
      <dgm:spPr/>
      <dgm:t>
        <a:bodyPr/>
        <a:lstStyle/>
        <a:p>
          <a:endParaRPr lang="en-US"/>
        </a:p>
      </dgm:t>
    </dgm:pt>
    <dgm:pt modelId="{7CECA0AB-610B-40F3-B090-6F1635DEEBA3}">
      <dgm:prSet phldrT="[Text]"/>
      <dgm:spPr/>
      <dgm:t>
        <a:bodyPr/>
        <a:lstStyle/>
        <a:p>
          <a:r>
            <a:rPr lang="en-US" dirty="0"/>
            <a:t>Step 3</a:t>
          </a:r>
        </a:p>
      </dgm:t>
      <dgm:extLst>
        <a:ext uri="{E40237B7-FDA0-4F09-8148-C483321AD2D9}">
          <dgm14:cNvPr xmlns:dgm14="http://schemas.microsoft.com/office/drawing/2010/diagram" id="0" name="" title="Step 3 heading"/>
        </a:ext>
      </dgm:extLst>
    </dgm:pt>
    <dgm:pt modelId="{BAF2E384-230D-4858-9CE7-77AA704A69F6}" type="parTrans" cxnId="{08C14A99-C365-4AD5-A145-67440E119CFE}">
      <dgm:prSet/>
      <dgm:spPr/>
      <dgm:t>
        <a:bodyPr/>
        <a:lstStyle/>
        <a:p>
          <a:endParaRPr lang="en-US"/>
        </a:p>
      </dgm:t>
    </dgm:pt>
    <dgm:pt modelId="{2688901E-AE32-4DA5-A99E-0AC13433ABD5}" type="sibTrans" cxnId="{08C14A99-C365-4AD5-A145-67440E119CFE}">
      <dgm:prSet/>
      <dgm:spPr/>
      <dgm:t>
        <a:bodyPr/>
        <a:lstStyle/>
        <a:p>
          <a:endParaRPr lang="en-US"/>
        </a:p>
      </dgm:t>
    </dgm:pt>
    <dgm:pt modelId="{B75A8043-2A5C-40F5-AB52-84B648833440}" type="pres">
      <dgm:prSet presAssocID="{25CFF1E9-C400-4787-9EBE-7E2369A40695}" presName="Name0" presStyleCnt="0">
        <dgm:presLayoutVars>
          <dgm:chMax val="7"/>
          <dgm:chPref val="5"/>
          <dgm:dir/>
          <dgm:animOne val="branch"/>
          <dgm:animLvl val="lvl"/>
        </dgm:presLayoutVars>
      </dgm:prSet>
      <dgm:spPr/>
    </dgm:pt>
    <dgm:pt modelId="{12C1E06A-EA1F-4CA8-A626-CC69DDF632FB}" type="pres">
      <dgm:prSet presAssocID="{7CECA0AB-610B-40F3-B090-6F1635DEEBA3}" presName="ChildAccent3" presStyleCnt="0"/>
      <dgm:spPr/>
    </dgm:pt>
    <dgm:pt modelId="{878FC103-C764-4B12-881B-D0533F7D9205}" type="pres">
      <dgm:prSet presAssocID="{7CECA0AB-610B-40F3-B090-6F1635DEEBA3}" presName="ChildAccent" presStyleLbl="alignImgPlace1" presStyleIdx="0" presStyleCnt="3"/>
      <dgm:spPr/>
    </dgm:pt>
    <dgm:pt modelId="{282A2CFE-F062-4629-810C-5804D8DB16F8}" type="pres">
      <dgm:prSet presAssocID="{7CECA0AB-610B-40F3-B090-6F1635DEEBA3}" presName="Child3" presStyleLbl="revTx" presStyleIdx="0" presStyleCnt="0">
        <dgm:presLayoutVars>
          <dgm:chMax val="0"/>
          <dgm:chPref val="0"/>
          <dgm:bulletEnabled val="1"/>
        </dgm:presLayoutVars>
      </dgm:prSet>
      <dgm:spPr/>
    </dgm:pt>
    <dgm:pt modelId="{37D539AB-F6E5-4F46-BE6B-474374D6A3DA}" type="pres">
      <dgm:prSet presAssocID="{7CECA0AB-610B-40F3-B090-6F1635DEEBA3}" presName="Parent3" presStyleLbl="node1" presStyleIdx="0" presStyleCnt="3">
        <dgm:presLayoutVars>
          <dgm:chMax val="2"/>
          <dgm:chPref val="1"/>
          <dgm:bulletEnabled val="1"/>
        </dgm:presLayoutVars>
      </dgm:prSet>
      <dgm:spPr/>
    </dgm:pt>
    <dgm:pt modelId="{01A93EBE-B6CC-44D9-96D8-9EC440AA2DF8}" type="pres">
      <dgm:prSet presAssocID="{DC116BB7-7E08-4371-8427-129FC519EAC3}" presName="ChildAccent2" presStyleCnt="0"/>
      <dgm:spPr/>
    </dgm:pt>
    <dgm:pt modelId="{8481E0A1-3340-4D41-A335-19FC673E8623}" type="pres">
      <dgm:prSet presAssocID="{DC116BB7-7E08-4371-8427-129FC519EAC3}" presName="ChildAccent" presStyleLbl="alignImgPlace1" presStyleIdx="1" presStyleCnt="3"/>
      <dgm:spPr/>
    </dgm:pt>
    <dgm:pt modelId="{0AE8916F-9FB8-40E3-82AE-C07E45D61326}" type="pres">
      <dgm:prSet presAssocID="{DC116BB7-7E08-4371-8427-129FC519EAC3}" presName="Child2" presStyleLbl="revTx" presStyleIdx="0" presStyleCnt="0">
        <dgm:presLayoutVars>
          <dgm:chMax val="0"/>
          <dgm:chPref val="0"/>
          <dgm:bulletEnabled val="1"/>
        </dgm:presLayoutVars>
      </dgm:prSet>
      <dgm:spPr/>
    </dgm:pt>
    <dgm:pt modelId="{F62B26E2-3F53-45C3-8A5D-BDB13ED86F84}" type="pres">
      <dgm:prSet presAssocID="{DC116BB7-7E08-4371-8427-129FC519EAC3}" presName="Parent2" presStyleLbl="node1" presStyleIdx="1" presStyleCnt="3">
        <dgm:presLayoutVars>
          <dgm:chMax val="2"/>
          <dgm:chPref val="1"/>
          <dgm:bulletEnabled val="1"/>
        </dgm:presLayoutVars>
      </dgm:prSet>
      <dgm:spPr/>
    </dgm:pt>
    <dgm:pt modelId="{45FD4591-DBFF-4CB2-9093-D43637390FB5}" type="pres">
      <dgm:prSet presAssocID="{9973DBD4-90CD-4290-8BFE-98DD059D9533}" presName="ChildAccent1" presStyleCnt="0"/>
      <dgm:spPr/>
    </dgm:pt>
    <dgm:pt modelId="{3830D3E1-928E-44CE-8B15-1E0CB9FA2D58}" type="pres">
      <dgm:prSet presAssocID="{9973DBD4-90CD-4290-8BFE-98DD059D9533}" presName="ChildAccent" presStyleLbl="alignImgPlace1" presStyleIdx="2" presStyleCnt="3"/>
      <dgm:spPr/>
    </dgm:pt>
    <dgm:pt modelId="{B1BE7A79-853A-4053-B20E-911788D679BC}" type="pres">
      <dgm:prSet presAssocID="{9973DBD4-90CD-4290-8BFE-98DD059D9533}" presName="Child1" presStyleLbl="revTx" presStyleIdx="0" presStyleCnt="0">
        <dgm:presLayoutVars>
          <dgm:chMax val="0"/>
          <dgm:chPref val="0"/>
          <dgm:bulletEnabled val="1"/>
        </dgm:presLayoutVars>
      </dgm:prSet>
      <dgm:spPr/>
    </dgm:pt>
    <dgm:pt modelId="{689B834B-0576-4B5D-B813-1B600D181483}" type="pres">
      <dgm:prSet presAssocID="{9973DBD4-90CD-4290-8BFE-98DD059D9533}" presName="Parent1" presStyleLbl="node1" presStyleIdx="2" presStyleCnt="3">
        <dgm:presLayoutVars>
          <dgm:chMax val="2"/>
          <dgm:chPref val="1"/>
          <dgm:bulletEnabled val="1"/>
        </dgm:presLayoutVars>
      </dgm:prSet>
      <dgm:spPr/>
    </dgm:pt>
  </dgm:ptLst>
  <dgm:cxnLst>
    <dgm:cxn modelId="{9C1AFC09-ACFD-4642-A98C-0A3856C5CEAD}" srcId="{9973DBD4-90CD-4290-8BFE-98DD059D9533}" destId="{7947CEE9-5A28-46C4-A03A-3C8C5E37DF87}" srcOrd="0" destOrd="0" parTransId="{BF51C53E-E658-496D-9C60-FC71F03FB86F}" sibTransId="{456F42C0-B429-4FE8-B163-6E1DA1EE39B8}"/>
    <dgm:cxn modelId="{A216DD14-5E56-401D-9696-95A989867AAB}" type="presOf" srcId="{CDA36253-46B1-4579-98B8-8C5F85390E57}" destId="{8481E0A1-3340-4D41-A335-19FC673E8623}" srcOrd="0" destOrd="0" presId="urn:microsoft.com/office/officeart/2011/layout/InterconnectedBlockProcess"/>
    <dgm:cxn modelId="{81756E18-7D30-49AA-AE22-0BC535066E34}" type="presOf" srcId="{CDA36253-46B1-4579-98B8-8C5F85390E57}" destId="{0AE8916F-9FB8-40E3-82AE-C07E45D61326}" srcOrd="1" destOrd="0" presId="urn:microsoft.com/office/officeart/2011/layout/InterconnectedBlockProcess"/>
    <dgm:cxn modelId="{B769DA23-8F78-4366-9845-75F8026140DB}" type="presOf" srcId="{DC116BB7-7E08-4371-8427-129FC519EAC3}" destId="{F62B26E2-3F53-45C3-8A5D-BDB13ED86F84}" srcOrd="0" destOrd="0" presId="urn:microsoft.com/office/officeart/2011/layout/InterconnectedBlockProcess"/>
    <dgm:cxn modelId="{13BEA12B-208F-4875-8428-25EC51B16C9C}" type="presOf" srcId="{9973DBD4-90CD-4290-8BFE-98DD059D9533}" destId="{689B834B-0576-4B5D-B813-1B600D181483}" srcOrd="0" destOrd="0" presId="urn:microsoft.com/office/officeart/2011/layout/InterconnectedBlockProcess"/>
    <dgm:cxn modelId="{63271143-40A4-423E-9769-800F63933D64}" type="presOf" srcId="{10FE6316-23EE-47CE-9B89-BC8C073B5E7A}" destId="{878FC103-C764-4B12-881B-D0533F7D9205}" srcOrd="0" destOrd="0" presId="urn:microsoft.com/office/officeart/2011/layout/InterconnectedBlockProcess"/>
    <dgm:cxn modelId="{3035AC74-0C24-456B-A0B9-7FB234B02391}" type="presOf" srcId="{7947CEE9-5A28-46C4-A03A-3C8C5E37DF87}" destId="{B1BE7A79-853A-4053-B20E-911788D679BC}" srcOrd="1" destOrd="0" presId="urn:microsoft.com/office/officeart/2011/layout/InterconnectedBlockProcess"/>
    <dgm:cxn modelId="{BE946E77-33F8-4D64-A0D4-AF0C74135D36}" srcId="{25CFF1E9-C400-4787-9EBE-7E2369A40695}" destId="{9973DBD4-90CD-4290-8BFE-98DD059D9533}" srcOrd="0" destOrd="0" parTransId="{103DDE2D-4BA9-46E4-B7D5-20AC68D5AF79}" sibTransId="{C2971989-7AAA-42A2-A4EF-884E090F6962}"/>
    <dgm:cxn modelId="{58B5E98F-91A2-45E1-85AE-54E89BDD7C2C}" type="presOf" srcId="{7947CEE9-5A28-46C4-A03A-3C8C5E37DF87}" destId="{3830D3E1-928E-44CE-8B15-1E0CB9FA2D58}" srcOrd="0" destOrd="0" presId="urn:microsoft.com/office/officeart/2011/layout/InterconnectedBlockProcess"/>
    <dgm:cxn modelId="{08C14A99-C365-4AD5-A145-67440E119CFE}" srcId="{25CFF1E9-C400-4787-9EBE-7E2369A40695}" destId="{7CECA0AB-610B-40F3-B090-6F1635DEEBA3}" srcOrd="2" destOrd="0" parTransId="{BAF2E384-230D-4858-9CE7-77AA704A69F6}" sibTransId="{2688901E-AE32-4DA5-A99E-0AC13433ABD5}"/>
    <dgm:cxn modelId="{62F6ADA5-1312-49BC-BBA1-69DF6626DCB8}" type="presOf" srcId="{7CECA0AB-610B-40F3-B090-6F1635DEEBA3}" destId="{37D539AB-F6E5-4F46-BE6B-474374D6A3DA}" srcOrd="0" destOrd="0" presId="urn:microsoft.com/office/officeart/2011/layout/InterconnectedBlockProcess"/>
    <dgm:cxn modelId="{BB09ACB8-BFE3-46F8-BAE2-FF819A707017}" srcId="{7CECA0AB-610B-40F3-B090-6F1635DEEBA3}" destId="{10FE6316-23EE-47CE-9B89-BC8C073B5E7A}" srcOrd="0" destOrd="0" parTransId="{66F05F6C-B4CE-4631-9053-DB7483C5405C}" sibTransId="{22B2D49C-3B9C-4707-B418-835FAE5F964C}"/>
    <dgm:cxn modelId="{018C29BC-56E7-40CC-A505-FB54C4277113}" type="presOf" srcId="{10FE6316-23EE-47CE-9B89-BC8C073B5E7A}" destId="{282A2CFE-F062-4629-810C-5804D8DB16F8}" srcOrd="1" destOrd="0" presId="urn:microsoft.com/office/officeart/2011/layout/InterconnectedBlockProcess"/>
    <dgm:cxn modelId="{19B622C1-5EE9-4F90-B4C7-CC40C62A1370}" type="presOf" srcId="{25CFF1E9-C400-4787-9EBE-7E2369A40695}" destId="{B75A8043-2A5C-40F5-AB52-84B648833440}" srcOrd="0" destOrd="0" presId="urn:microsoft.com/office/officeart/2011/layout/InterconnectedBlockProcess"/>
    <dgm:cxn modelId="{CB4B7FE7-8AFF-4751-A507-684CB9536E49}" srcId="{25CFF1E9-C400-4787-9EBE-7E2369A40695}" destId="{DC116BB7-7E08-4371-8427-129FC519EAC3}" srcOrd="1" destOrd="0" parTransId="{D9D289B4-455D-4A02-8505-A4AF490B105A}" sibTransId="{0DFF8ADE-93F1-470A-9A46-AAD178A95DAC}"/>
    <dgm:cxn modelId="{CBE684EA-7285-45DB-BE1C-833E3F4C7507}" srcId="{DC116BB7-7E08-4371-8427-129FC519EAC3}" destId="{CDA36253-46B1-4579-98B8-8C5F85390E57}" srcOrd="0" destOrd="0" parTransId="{ACEAB6EC-AA1D-4924-9607-920AF547F530}" sibTransId="{EBAFA115-C9A8-4243-8E32-FA3EB149282E}"/>
    <dgm:cxn modelId="{34DCCCF9-0F63-4D09-BE5C-512721B50ADA}" type="presParOf" srcId="{B75A8043-2A5C-40F5-AB52-84B648833440}" destId="{12C1E06A-EA1F-4CA8-A626-CC69DDF632FB}" srcOrd="0" destOrd="0" presId="urn:microsoft.com/office/officeart/2011/layout/InterconnectedBlockProcess"/>
    <dgm:cxn modelId="{952DCE8E-93B8-49BB-ABE7-CEBF1065AE53}" type="presParOf" srcId="{12C1E06A-EA1F-4CA8-A626-CC69DDF632FB}" destId="{878FC103-C764-4B12-881B-D0533F7D9205}" srcOrd="0" destOrd="0" presId="urn:microsoft.com/office/officeart/2011/layout/InterconnectedBlockProcess"/>
    <dgm:cxn modelId="{D5947D7B-13B7-42D0-970E-DE9EF9CED78E}" type="presParOf" srcId="{B75A8043-2A5C-40F5-AB52-84B648833440}" destId="{282A2CFE-F062-4629-810C-5804D8DB16F8}" srcOrd="1" destOrd="0" presId="urn:microsoft.com/office/officeart/2011/layout/InterconnectedBlockProcess"/>
    <dgm:cxn modelId="{20B67F8F-4F41-40B8-BC6E-631518A6517C}" type="presParOf" srcId="{B75A8043-2A5C-40F5-AB52-84B648833440}" destId="{37D539AB-F6E5-4F46-BE6B-474374D6A3DA}" srcOrd="2" destOrd="0" presId="urn:microsoft.com/office/officeart/2011/layout/InterconnectedBlockProcess"/>
    <dgm:cxn modelId="{81949706-B238-4390-BEAC-6A17EAEF3A31}" type="presParOf" srcId="{B75A8043-2A5C-40F5-AB52-84B648833440}" destId="{01A93EBE-B6CC-44D9-96D8-9EC440AA2DF8}" srcOrd="3" destOrd="0" presId="urn:microsoft.com/office/officeart/2011/layout/InterconnectedBlockProcess"/>
    <dgm:cxn modelId="{6191741D-66EF-42BD-9474-FEB493F393AA}" type="presParOf" srcId="{01A93EBE-B6CC-44D9-96D8-9EC440AA2DF8}" destId="{8481E0A1-3340-4D41-A335-19FC673E8623}" srcOrd="0" destOrd="0" presId="urn:microsoft.com/office/officeart/2011/layout/InterconnectedBlockProcess"/>
    <dgm:cxn modelId="{0F4565C3-D17B-42D3-AA56-F3E09B66DD4D}" type="presParOf" srcId="{B75A8043-2A5C-40F5-AB52-84B648833440}" destId="{0AE8916F-9FB8-40E3-82AE-C07E45D61326}" srcOrd="4" destOrd="0" presId="urn:microsoft.com/office/officeart/2011/layout/InterconnectedBlockProcess"/>
    <dgm:cxn modelId="{F0F1DE96-5E7D-4D61-9EAA-2B36A37B8B27}" type="presParOf" srcId="{B75A8043-2A5C-40F5-AB52-84B648833440}" destId="{F62B26E2-3F53-45C3-8A5D-BDB13ED86F84}" srcOrd="5" destOrd="0" presId="urn:microsoft.com/office/officeart/2011/layout/InterconnectedBlockProcess"/>
    <dgm:cxn modelId="{40A05565-0A9F-4BAE-A962-C2AB70C0EEAB}" type="presParOf" srcId="{B75A8043-2A5C-40F5-AB52-84B648833440}" destId="{45FD4591-DBFF-4CB2-9093-D43637390FB5}" srcOrd="6" destOrd="0" presId="urn:microsoft.com/office/officeart/2011/layout/InterconnectedBlockProcess"/>
    <dgm:cxn modelId="{CB18EEE3-696F-46D4-B0E3-529BB8771DE8}" type="presParOf" srcId="{45FD4591-DBFF-4CB2-9093-D43637390FB5}" destId="{3830D3E1-928E-44CE-8B15-1E0CB9FA2D58}" srcOrd="0" destOrd="0" presId="urn:microsoft.com/office/officeart/2011/layout/InterconnectedBlockProcess"/>
    <dgm:cxn modelId="{9E377DA7-8A96-442A-8D43-95BC19F43ED2}" type="presParOf" srcId="{B75A8043-2A5C-40F5-AB52-84B648833440}" destId="{B1BE7A79-853A-4053-B20E-911788D679BC}" srcOrd="7" destOrd="0" presId="urn:microsoft.com/office/officeart/2011/layout/InterconnectedBlockProcess"/>
    <dgm:cxn modelId="{7FA10AA0-2685-4BA7-A06E-5C829A831A76}" type="presParOf" srcId="{B75A8043-2A5C-40F5-AB52-84B648833440}" destId="{689B834B-0576-4B5D-B813-1B600D181483}" srcOrd="8" destOrd="0" presId="urn:microsoft.com/office/officeart/2011/layout/Interconnected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FC103-C764-4B12-881B-D0533F7D9205}">
      <dsp:nvSpPr>
        <dsp:cNvPr id="0" name=""/>
        <dsp:cNvSpPr/>
      </dsp:nvSpPr>
      <dsp:spPr>
        <a:xfrm>
          <a:off x="3048152" y="907677"/>
          <a:ext cx="1523847" cy="3386377"/>
        </a:xfrm>
        <a:prstGeom prst="wedgeRectCallout">
          <a:avLst>
            <a:gd name="adj1" fmla="val 0"/>
            <a:gd name="adj2" fmla="val 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63500" tIns="63500" rIns="63500" bIns="63500" numCol="1" spcCol="1270" anchor="t" anchorCtr="0">
          <a:noAutofit/>
        </a:bodyPr>
        <a:lstStyle/>
        <a:p>
          <a:pPr marL="0" lvl="0" indent="0" algn="r" defTabSz="889000">
            <a:lnSpc>
              <a:spcPct val="90000"/>
            </a:lnSpc>
            <a:spcBef>
              <a:spcPct val="0"/>
            </a:spcBef>
            <a:spcAft>
              <a:spcPct val="35000"/>
            </a:spcAft>
            <a:buNone/>
          </a:pPr>
          <a:r>
            <a:rPr lang="en-US" sz="2000" kern="1200" dirty="0"/>
            <a:t>Task Description</a:t>
          </a:r>
        </a:p>
      </dsp:txBody>
      <dsp:txXfrm>
        <a:off x="3241547" y="907677"/>
        <a:ext cx="1330452" cy="3386377"/>
      </dsp:txXfrm>
    </dsp:sp>
    <dsp:sp modelId="{37D539AB-F6E5-4F46-BE6B-474374D6A3DA}">
      <dsp:nvSpPr>
        <dsp:cNvPr id="0" name=""/>
        <dsp:cNvSpPr/>
      </dsp:nvSpPr>
      <dsp:spPr>
        <a:xfrm>
          <a:off x="3048152" y="185869"/>
          <a:ext cx="1523847" cy="72304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Step 3</a:t>
          </a:r>
        </a:p>
      </dsp:txBody>
      <dsp:txXfrm>
        <a:off x="3048152" y="185869"/>
        <a:ext cx="1523847" cy="723040"/>
      </dsp:txXfrm>
    </dsp:sp>
    <dsp:sp modelId="{8481E0A1-3340-4D41-A335-19FC673E8623}">
      <dsp:nvSpPr>
        <dsp:cNvPr id="0" name=""/>
        <dsp:cNvSpPr/>
      </dsp:nvSpPr>
      <dsp:spPr>
        <a:xfrm>
          <a:off x="1523847" y="907677"/>
          <a:ext cx="1523847" cy="3144816"/>
        </a:xfrm>
        <a:prstGeom prst="wedgeRectCallout">
          <a:avLst>
            <a:gd name="adj1" fmla="val 62500"/>
            <a:gd name="adj2" fmla="val 2083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63500" tIns="63500" rIns="63500" bIns="63500" numCol="1" spcCol="1270" anchor="t" anchorCtr="0">
          <a:noAutofit/>
        </a:bodyPr>
        <a:lstStyle/>
        <a:p>
          <a:pPr marL="0" lvl="0" indent="0" algn="r" defTabSz="889000">
            <a:lnSpc>
              <a:spcPct val="90000"/>
            </a:lnSpc>
            <a:spcBef>
              <a:spcPct val="0"/>
            </a:spcBef>
            <a:spcAft>
              <a:spcPct val="35000"/>
            </a:spcAft>
            <a:buNone/>
          </a:pPr>
          <a:r>
            <a:rPr lang="en-US" sz="2000" kern="1200" dirty="0"/>
            <a:t>Task Description</a:t>
          </a:r>
        </a:p>
      </dsp:txBody>
      <dsp:txXfrm>
        <a:off x="1717243" y="907677"/>
        <a:ext cx="1330452" cy="3144816"/>
      </dsp:txXfrm>
    </dsp:sp>
    <dsp:sp modelId="{F62B26E2-3F53-45C3-8A5D-BDB13ED86F84}">
      <dsp:nvSpPr>
        <dsp:cNvPr id="0" name=""/>
        <dsp:cNvSpPr/>
      </dsp:nvSpPr>
      <dsp:spPr>
        <a:xfrm>
          <a:off x="1523847" y="302952"/>
          <a:ext cx="1523847" cy="60472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Step 2</a:t>
          </a:r>
        </a:p>
      </dsp:txBody>
      <dsp:txXfrm>
        <a:off x="1523847" y="302952"/>
        <a:ext cx="1523847" cy="604724"/>
      </dsp:txXfrm>
    </dsp:sp>
    <dsp:sp modelId="{3830D3E1-928E-44CE-8B15-1E0CB9FA2D58}">
      <dsp:nvSpPr>
        <dsp:cNvPr id="0" name=""/>
        <dsp:cNvSpPr/>
      </dsp:nvSpPr>
      <dsp:spPr>
        <a:xfrm>
          <a:off x="0" y="907677"/>
          <a:ext cx="1523847" cy="2902844"/>
        </a:xfrm>
        <a:prstGeom prst="wedgeRectCallout">
          <a:avLst>
            <a:gd name="adj1" fmla="val 62500"/>
            <a:gd name="adj2" fmla="val 20830"/>
          </a:avLst>
        </a:prstGeom>
        <a:solidFill>
          <a:schemeClr val="accent1">
            <a:tint val="50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txBody>
        <a:bodyPr spcFirstLastPara="0" vert="horz" wrap="square" lIns="63500" tIns="63500" rIns="63500" bIns="63500" numCol="1" spcCol="1270" anchor="t" anchorCtr="0">
          <a:noAutofit/>
        </a:bodyPr>
        <a:lstStyle/>
        <a:p>
          <a:pPr marL="0" lvl="0" indent="0" algn="r" defTabSz="889000">
            <a:lnSpc>
              <a:spcPct val="90000"/>
            </a:lnSpc>
            <a:spcBef>
              <a:spcPct val="0"/>
            </a:spcBef>
            <a:spcAft>
              <a:spcPct val="35000"/>
            </a:spcAft>
            <a:buNone/>
          </a:pPr>
          <a:r>
            <a:rPr lang="en-US" sz="2000" kern="1200" dirty="0"/>
            <a:t>Task Description</a:t>
          </a:r>
        </a:p>
      </dsp:txBody>
      <dsp:txXfrm>
        <a:off x="193395" y="907677"/>
        <a:ext cx="1330452" cy="2902844"/>
      </dsp:txXfrm>
    </dsp:sp>
    <dsp:sp modelId="{689B834B-0576-4B5D-B813-1B600D181483}">
      <dsp:nvSpPr>
        <dsp:cNvPr id="0" name=""/>
        <dsp:cNvSpPr/>
      </dsp:nvSpPr>
      <dsp:spPr>
        <a:xfrm>
          <a:off x="0" y="423733"/>
          <a:ext cx="1523847" cy="4839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3025" tIns="73025" rIns="73025" bIns="73025" numCol="1" spcCol="1270" anchor="ctr" anchorCtr="0">
          <a:noAutofit/>
        </a:bodyPr>
        <a:lstStyle/>
        <a:p>
          <a:pPr marL="0" lvl="0" indent="0" algn="ctr" defTabSz="1022350">
            <a:lnSpc>
              <a:spcPct val="90000"/>
            </a:lnSpc>
            <a:spcBef>
              <a:spcPct val="0"/>
            </a:spcBef>
            <a:spcAft>
              <a:spcPct val="35000"/>
            </a:spcAft>
            <a:buNone/>
          </a:pPr>
          <a:r>
            <a:rPr lang="en-US" sz="2300" kern="1200" dirty="0"/>
            <a:t>Step 1</a:t>
          </a:r>
        </a:p>
      </dsp:txBody>
      <dsp:txXfrm>
        <a:off x="0" y="423733"/>
        <a:ext cx="1523847" cy="483944"/>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9/17/2017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9/17/2017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9/17/2017</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9/17/2017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9/17/2017</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9/17/2017</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9/17/2017</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9/17/2017</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9/17/2017</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9/17/2017</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9/17/2017</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9/17/2017</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wnload.docker.com/linux/ubuntu/dis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0090" y="1974313"/>
            <a:ext cx="8266748" cy="3576351"/>
          </a:xfrm>
        </p:spPr>
        <p:txBody>
          <a:bodyPr>
            <a:normAutofit fontScale="90000"/>
          </a:bodyPr>
          <a:lstStyle/>
          <a:p>
            <a:r>
              <a:rPr lang="en-US" sz="19900" b="1" dirty="0"/>
              <a:t>DOCKER</a:t>
            </a:r>
          </a:p>
        </p:txBody>
      </p:sp>
      <p:sp>
        <p:nvSpPr>
          <p:cNvPr id="3" name="Subtitle 2"/>
          <p:cNvSpPr>
            <a:spLocks noGrp="1"/>
          </p:cNvSpPr>
          <p:nvPr>
            <p:ph type="subTitle" idx="1"/>
          </p:nvPr>
        </p:nvSpPr>
        <p:spPr>
          <a:xfrm>
            <a:off x="8201026" y="5847625"/>
            <a:ext cx="3829050" cy="867500"/>
          </a:xfrm>
        </p:spPr>
        <p:txBody>
          <a:bodyPr>
            <a:normAutofit fontScale="92500"/>
          </a:bodyPr>
          <a:lstStyle/>
          <a:p>
            <a:r>
              <a:rPr lang="en-US" dirty="0"/>
              <a:t>By</a:t>
            </a:r>
          </a:p>
          <a:p>
            <a:r>
              <a:rPr lang="en-US" sz="3200" dirty="0"/>
              <a:t>Debadatta Mishra(DD)</a:t>
            </a:r>
          </a:p>
        </p:txBody>
      </p:sp>
      <p:pic>
        <p:nvPicPr>
          <p:cNvPr id="5" name="vlc-record-2017-09-17-01h51m14s-Tu Cheej Lajawab -- Pardeep Boora.mp3-">
            <a:hlinkClick r:id="" action="ppaction://media"/>
            <a:extLst>
              <a:ext uri="{FF2B5EF4-FFF2-40B4-BE49-F238E27FC236}">
                <a16:creationId xmlns:a16="http://schemas.microsoft.com/office/drawing/2014/main" id="{E10696DA-D914-44FB-B858-E9BC14BAA3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7099" y="490182"/>
            <a:ext cx="486770" cy="486770"/>
          </a:xfrm>
          <a:prstGeom prst="rect">
            <a:avLst/>
          </a:prstGeom>
        </p:spPr>
      </p:pic>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3000"/>
                                        <p:tgtEl>
                                          <p:spTgt spid="2"/>
                                        </p:tgtEl>
                                      </p:cBhvr>
                                    </p:animEffect>
                                  </p:childTnLst>
                                </p:cTn>
                              </p:par>
                            </p:childTnLst>
                          </p:cTn>
                        </p:par>
                        <p:par>
                          <p:cTn id="8" fill="hold">
                            <p:stCondLst>
                              <p:cond delay="4000"/>
                            </p:stCondLst>
                            <p:childTnLst>
                              <p:par>
                                <p:cTn id="9" presetID="26"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7">
                                          <p:stCondLst>
                                            <p:cond delay="0"/>
                                          </p:stCondLst>
                                        </p:cTn>
                                        <p:tgtEl>
                                          <p:spTgt spid="3">
                                            <p:txEl>
                                              <p:pRg st="0" end="0"/>
                                            </p:txEl>
                                          </p:spTgt>
                                        </p:tgtEl>
                                      </p:cBhvr>
                                    </p:animEffect>
                                    <p:anim calcmode="lin" valueType="num">
                                      <p:cBhvr>
                                        <p:cTn id="12" dur="1594"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3" dur="581"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4" dur="581" tmFilter="0, 0; 0.125,0.2665; 0.25,0.4; 0.375,0.465; 0.5,0.5;  0.625,0.535; 0.75,0.6; 0.875,0.7335; 1,1">
                                          <p:stCondLst>
                                            <p:cond delay="581"/>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5" dur="290" tmFilter="0, 0; 0.125,0.2665; 0.25,0.4; 0.375,0.465; 0.5,0.5;  0.625,0.535; 0.75,0.6; 0.875,0.7335; 1,1">
                                          <p:stCondLst>
                                            <p:cond delay="1159"/>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6" dur="144" tmFilter="0, 0; 0.125,0.2665; 0.25,0.4; 0.375,0.465; 0.5,0.5;  0.625,0.535; 0.75,0.6; 0.875,0.7335; 1,1">
                                          <p:stCondLst>
                                            <p:cond delay="1449"/>
                                          </p:stCondLst>
                                        </p:cTn>
                                        <p:tgtEl>
                                          <p:spTgt spid="3">
                                            <p:txEl>
                                              <p:pRg st="0" end="0"/>
                                            </p:txEl>
                                          </p:spTgt>
                                        </p:tgtEl>
                                        <p:attrNameLst>
                                          <p:attrName>ppt_y</p:attrName>
                                        </p:attrNameLst>
                                      </p:cBhvr>
                                      <p:tavLst>
                                        <p:tav tm="0" fmla="#ppt_y-sin(pi*$)/81">
                                          <p:val>
                                            <p:fltVal val="0"/>
                                          </p:val>
                                        </p:tav>
                                        <p:tav tm="100000">
                                          <p:val>
                                            <p:fltVal val="1"/>
                                          </p:val>
                                        </p:tav>
                                      </p:tavLst>
                                    </p:anim>
                                    <p:animScale>
                                      <p:cBhvr>
                                        <p:cTn id="17" dur="23">
                                          <p:stCondLst>
                                            <p:cond delay="569"/>
                                          </p:stCondLst>
                                        </p:cTn>
                                        <p:tgtEl>
                                          <p:spTgt spid="3">
                                            <p:txEl>
                                              <p:pRg st="0" end="0"/>
                                            </p:txEl>
                                          </p:spTgt>
                                        </p:tgtEl>
                                      </p:cBhvr>
                                      <p:to x="100000" y="60000"/>
                                    </p:animScale>
                                    <p:animScale>
                                      <p:cBhvr>
                                        <p:cTn id="18" dur="145" decel="50000">
                                          <p:stCondLst>
                                            <p:cond delay="592"/>
                                          </p:stCondLst>
                                        </p:cTn>
                                        <p:tgtEl>
                                          <p:spTgt spid="3">
                                            <p:txEl>
                                              <p:pRg st="0" end="0"/>
                                            </p:txEl>
                                          </p:spTgt>
                                        </p:tgtEl>
                                      </p:cBhvr>
                                      <p:to x="100000" y="100000"/>
                                    </p:animScale>
                                    <p:animScale>
                                      <p:cBhvr>
                                        <p:cTn id="19" dur="23">
                                          <p:stCondLst>
                                            <p:cond delay="1148"/>
                                          </p:stCondLst>
                                        </p:cTn>
                                        <p:tgtEl>
                                          <p:spTgt spid="3">
                                            <p:txEl>
                                              <p:pRg st="0" end="0"/>
                                            </p:txEl>
                                          </p:spTgt>
                                        </p:tgtEl>
                                      </p:cBhvr>
                                      <p:to x="100000" y="80000"/>
                                    </p:animScale>
                                    <p:animScale>
                                      <p:cBhvr>
                                        <p:cTn id="20" dur="145" decel="50000">
                                          <p:stCondLst>
                                            <p:cond delay="1171"/>
                                          </p:stCondLst>
                                        </p:cTn>
                                        <p:tgtEl>
                                          <p:spTgt spid="3">
                                            <p:txEl>
                                              <p:pRg st="0" end="0"/>
                                            </p:txEl>
                                          </p:spTgt>
                                        </p:tgtEl>
                                      </p:cBhvr>
                                      <p:to x="100000" y="100000"/>
                                    </p:animScale>
                                    <p:animScale>
                                      <p:cBhvr>
                                        <p:cTn id="21" dur="23">
                                          <p:stCondLst>
                                            <p:cond delay="1437"/>
                                          </p:stCondLst>
                                        </p:cTn>
                                        <p:tgtEl>
                                          <p:spTgt spid="3">
                                            <p:txEl>
                                              <p:pRg st="0" end="0"/>
                                            </p:txEl>
                                          </p:spTgt>
                                        </p:tgtEl>
                                      </p:cBhvr>
                                      <p:to x="100000" y="90000"/>
                                    </p:animScale>
                                    <p:animScale>
                                      <p:cBhvr>
                                        <p:cTn id="22" dur="145" decel="50000">
                                          <p:stCondLst>
                                            <p:cond delay="1459"/>
                                          </p:stCondLst>
                                        </p:cTn>
                                        <p:tgtEl>
                                          <p:spTgt spid="3">
                                            <p:txEl>
                                              <p:pRg st="0" end="0"/>
                                            </p:txEl>
                                          </p:spTgt>
                                        </p:tgtEl>
                                      </p:cBhvr>
                                      <p:to x="100000" y="100000"/>
                                    </p:animScale>
                                    <p:animScale>
                                      <p:cBhvr>
                                        <p:cTn id="23" dur="23">
                                          <p:stCondLst>
                                            <p:cond delay="1582"/>
                                          </p:stCondLst>
                                        </p:cTn>
                                        <p:tgtEl>
                                          <p:spTgt spid="3">
                                            <p:txEl>
                                              <p:pRg st="0" end="0"/>
                                            </p:txEl>
                                          </p:spTgt>
                                        </p:tgtEl>
                                      </p:cBhvr>
                                      <p:to x="100000" y="95000"/>
                                    </p:animScale>
                                    <p:animScale>
                                      <p:cBhvr>
                                        <p:cTn id="24" dur="145" decel="50000">
                                          <p:stCondLst>
                                            <p:cond delay="1605"/>
                                          </p:stCondLst>
                                        </p:cTn>
                                        <p:tgtEl>
                                          <p:spTgt spid="3">
                                            <p:txEl>
                                              <p:pRg st="0" end="0"/>
                                            </p:txEl>
                                          </p:spTgt>
                                        </p:tgtEl>
                                      </p:cBhvr>
                                      <p:to x="100000" y="100000"/>
                                    </p:animScale>
                                  </p:childTnLst>
                                </p:cTn>
                              </p:par>
                            </p:childTnLst>
                          </p:cTn>
                        </p:par>
                        <p:par>
                          <p:cTn id="25" fill="hold">
                            <p:stCondLst>
                              <p:cond delay="5750"/>
                            </p:stCondLst>
                            <p:childTnLst>
                              <p:par>
                                <p:cTn id="26" presetID="26" presetClass="entr" presetSubtype="0" fill="hold"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07">
                                          <p:stCondLst>
                                            <p:cond delay="0"/>
                                          </p:stCondLst>
                                        </p:cTn>
                                        <p:tgtEl>
                                          <p:spTgt spid="3">
                                            <p:txEl>
                                              <p:pRg st="1" end="1"/>
                                            </p:txEl>
                                          </p:spTgt>
                                        </p:tgtEl>
                                      </p:cBhvr>
                                    </p:animEffect>
                                    <p:anim calcmode="lin" valueType="num">
                                      <p:cBhvr>
                                        <p:cTn id="29" dur="1594"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0" dur="581"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1" dur="581" tmFilter="0, 0; 0.125,0.2665; 0.25,0.4; 0.375,0.465; 0.5,0.5;  0.625,0.535; 0.75,0.6; 0.875,0.7335; 1,1">
                                          <p:stCondLst>
                                            <p:cond delay="581"/>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2" dur="290" tmFilter="0, 0; 0.125,0.2665; 0.25,0.4; 0.375,0.465; 0.5,0.5;  0.625,0.535; 0.75,0.6; 0.875,0.7335; 1,1">
                                          <p:stCondLst>
                                            <p:cond delay="1159"/>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3" dur="144" tmFilter="0, 0; 0.125,0.2665; 0.25,0.4; 0.375,0.465; 0.5,0.5;  0.625,0.535; 0.75,0.6; 0.875,0.7335; 1,1">
                                          <p:stCondLst>
                                            <p:cond delay="1449"/>
                                          </p:stCondLst>
                                        </p:cTn>
                                        <p:tgtEl>
                                          <p:spTgt spid="3">
                                            <p:txEl>
                                              <p:pRg st="1" end="1"/>
                                            </p:txEl>
                                          </p:spTgt>
                                        </p:tgtEl>
                                        <p:attrNameLst>
                                          <p:attrName>ppt_y</p:attrName>
                                        </p:attrNameLst>
                                      </p:cBhvr>
                                      <p:tavLst>
                                        <p:tav tm="0" fmla="#ppt_y-sin(pi*$)/81">
                                          <p:val>
                                            <p:fltVal val="0"/>
                                          </p:val>
                                        </p:tav>
                                        <p:tav tm="100000">
                                          <p:val>
                                            <p:fltVal val="1"/>
                                          </p:val>
                                        </p:tav>
                                      </p:tavLst>
                                    </p:anim>
                                    <p:animScale>
                                      <p:cBhvr>
                                        <p:cTn id="34" dur="23">
                                          <p:stCondLst>
                                            <p:cond delay="569"/>
                                          </p:stCondLst>
                                        </p:cTn>
                                        <p:tgtEl>
                                          <p:spTgt spid="3">
                                            <p:txEl>
                                              <p:pRg st="1" end="1"/>
                                            </p:txEl>
                                          </p:spTgt>
                                        </p:tgtEl>
                                      </p:cBhvr>
                                      <p:to x="100000" y="60000"/>
                                    </p:animScale>
                                    <p:animScale>
                                      <p:cBhvr>
                                        <p:cTn id="35" dur="145" decel="50000">
                                          <p:stCondLst>
                                            <p:cond delay="592"/>
                                          </p:stCondLst>
                                        </p:cTn>
                                        <p:tgtEl>
                                          <p:spTgt spid="3">
                                            <p:txEl>
                                              <p:pRg st="1" end="1"/>
                                            </p:txEl>
                                          </p:spTgt>
                                        </p:tgtEl>
                                      </p:cBhvr>
                                      <p:to x="100000" y="100000"/>
                                    </p:animScale>
                                    <p:animScale>
                                      <p:cBhvr>
                                        <p:cTn id="36" dur="23">
                                          <p:stCondLst>
                                            <p:cond delay="1148"/>
                                          </p:stCondLst>
                                        </p:cTn>
                                        <p:tgtEl>
                                          <p:spTgt spid="3">
                                            <p:txEl>
                                              <p:pRg st="1" end="1"/>
                                            </p:txEl>
                                          </p:spTgt>
                                        </p:tgtEl>
                                      </p:cBhvr>
                                      <p:to x="100000" y="80000"/>
                                    </p:animScale>
                                    <p:animScale>
                                      <p:cBhvr>
                                        <p:cTn id="37" dur="145" decel="50000">
                                          <p:stCondLst>
                                            <p:cond delay="1171"/>
                                          </p:stCondLst>
                                        </p:cTn>
                                        <p:tgtEl>
                                          <p:spTgt spid="3">
                                            <p:txEl>
                                              <p:pRg st="1" end="1"/>
                                            </p:txEl>
                                          </p:spTgt>
                                        </p:tgtEl>
                                      </p:cBhvr>
                                      <p:to x="100000" y="100000"/>
                                    </p:animScale>
                                    <p:animScale>
                                      <p:cBhvr>
                                        <p:cTn id="38" dur="23">
                                          <p:stCondLst>
                                            <p:cond delay="1437"/>
                                          </p:stCondLst>
                                        </p:cTn>
                                        <p:tgtEl>
                                          <p:spTgt spid="3">
                                            <p:txEl>
                                              <p:pRg st="1" end="1"/>
                                            </p:txEl>
                                          </p:spTgt>
                                        </p:tgtEl>
                                      </p:cBhvr>
                                      <p:to x="100000" y="90000"/>
                                    </p:animScale>
                                    <p:animScale>
                                      <p:cBhvr>
                                        <p:cTn id="39" dur="145" decel="50000">
                                          <p:stCondLst>
                                            <p:cond delay="1459"/>
                                          </p:stCondLst>
                                        </p:cTn>
                                        <p:tgtEl>
                                          <p:spTgt spid="3">
                                            <p:txEl>
                                              <p:pRg st="1" end="1"/>
                                            </p:txEl>
                                          </p:spTgt>
                                        </p:tgtEl>
                                      </p:cBhvr>
                                      <p:to x="100000" y="100000"/>
                                    </p:animScale>
                                    <p:animScale>
                                      <p:cBhvr>
                                        <p:cTn id="40" dur="23">
                                          <p:stCondLst>
                                            <p:cond delay="1582"/>
                                          </p:stCondLst>
                                        </p:cTn>
                                        <p:tgtEl>
                                          <p:spTgt spid="3">
                                            <p:txEl>
                                              <p:pRg st="1" end="1"/>
                                            </p:txEl>
                                          </p:spTgt>
                                        </p:tgtEl>
                                      </p:cBhvr>
                                      <p:to x="100000" y="95000"/>
                                    </p:animScale>
                                    <p:animScale>
                                      <p:cBhvr>
                                        <p:cTn id="41" dur="145" decel="50000">
                                          <p:stCondLst>
                                            <p:cond delay="1605"/>
                                          </p:stCondLst>
                                        </p:cTn>
                                        <p:tgtEl>
                                          <p:spTgt spid="3">
                                            <p:txEl>
                                              <p:pRg st="1" end="1"/>
                                            </p:txEl>
                                          </p:spTgt>
                                        </p:tgtEl>
                                      </p:cBhvr>
                                      <p:to x="100000" y="100000"/>
                                    </p:animScale>
                                  </p:childTnLst>
                                </p:cTn>
                              </p:par>
                            </p:childTnLst>
                          </p:cTn>
                        </p:par>
                        <p:par>
                          <p:cTn id="42" fill="hold">
                            <p:stCondLst>
                              <p:cond delay="7500"/>
                            </p:stCondLst>
                            <p:childTnLst>
                              <p:par>
                                <p:cTn id="43" presetID="1" presetClass="mediacall" presetSubtype="0" fill="hold" nodeType="afterEffect">
                                  <p:stCondLst>
                                    <p:cond delay="0"/>
                                  </p:stCondLst>
                                  <p:childTnLst>
                                    <p:cmd type="call" cmd="playFrom(0.0)">
                                      <p:cBhvr>
                                        <p:cTn id="44" dur="72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IN" dirty="0"/>
              <a:t>Difference Between Virtual Machines and Containers</a:t>
            </a:r>
            <a:endParaRPr lang="en-US" dirty="0"/>
          </a:p>
        </p:txBody>
      </p:sp>
      <p:sp>
        <p:nvSpPr>
          <p:cNvPr id="5" name="Text Placeholder 4">
            <a:extLst>
              <a:ext uri="{FF2B5EF4-FFF2-40B4-BE49-F238E27FC236}">
                <a16:creationId xmlns:a16="http://schemas.microsoft.com/office/drawing/2014/main" id="{C5C5F819-264B-4C1E-9FA1-87D2E8BC5413}"/>
              </a:ext>
            </a:extLst>
          </p:cNvPr>
          <p:cNvSpPr>
            <a:spLocks noGrp="1"/>
          </p:cNvSpPr>
          <p:nvPr>
            <p:ph type="body" idx="1"/>
          </p:nvPr>
        </p:nvSpPr>
        <p:spPr/>
        <p:txBody>
          <a:bodyPr/>
          <a:lstStyle/>
          <a:p>
            <a:r>
              <a:rPr lang="en-US" dirty="0"/>
              <a:t>Virtual machines</a:t>
            </a:r>
          </a:p>
        </p:txBody>
      </p:sp>
      <p:sp>
        <p:nvSpPr>
          <p:cNvPr id="6" name="Content Placeholder 5">
            <a:extLst>
              <a:ext uri="{FF2B5EF4-FFF2-40B4-BE49-F238E27FC236}">
                <a16:creationId xmlns:a16="http://schemas.microsoft.com/office/drawing/2014/main" id="{D7F8FF04-3340-4C07-BA12-5067F4A5270B}"/>
              </a:ext>
            </a:extLst>
          </p:cNvPr>
          <p:cNvSpPr>
            <a:spLocks noGrp="1"/>
          </p:cNvSpPr>
          <p:nvPr>
            <p:ph sz="half" idx="2"/>
          </p:nvPr>
        </p:nvSpPr>
        <p:spPr/>
        <p:txBody>
          <a:bodyPr/>
          <a:lstStyle/>
          <a:p>
            <a:r>
              <a:rPr lang="en-IN" dirty="0"/>
              <a:t>Virtual machines contain a complete operating system and applications.</a:t>
            </a:r>
          </a:p>
          <a:p>
            <a:r>
              <a:rPr lang="en-IN" dirty="0"/>
              <a:t>Virtual machines use hypervisors to share and manage hardware.</a:t>
            </a:r>
          </a:p>
          <a:p>
            <a:r>
              <a:rPr lang="en-IN" dirty="0"/>
              <a:t>Virtual machine have their own kernel and virtual machines are virtualizing the underlying hardware.</a:t>
            </a:r>
          </a:p>
          <a:p>
            <a:endParaRPr lang="en-US" dirty="0"/>
          </a:p>
        </p:txBody>
      </p:sp>
      <p:sp>
        <p:nvSpPr>
          <p:cNvPr id="7" name="Text Placeholder 6">
            <a:extLst>
              <a:ext uri="{FF2B5EF4-FFF2-40B4-BE49-F238E27FC236}">
                <a16:creationId xmlns:a16="http://schemas.microsoft.com/office/drawing/2014/main" id="{4E72F2F9-8063-4226-86C4-6A65D2872555}"/>
              </a:ext>
            </a:extLst>
          </p:cNvPr>
          <p:cNvSpPr>
            <a:spLocks noGrp="1"/>
          </p:cNvSpPr>
          <p:nvPr>
            <p:ph type="body" sz="quarter" idx="3"/>
          </p:nvPr>
        </p:nvSpPr>
        <p:spPr/>
        <p:txBody>
          <a:bodyPr/>
          <a:lstStyle/>
          <a:p>
            <a:r>
              <a:rPr lang="en-US" dirty="0"/>
              <a:t>Containers</a:t>
            </a:r>
          </a:p>
        </p:txBody>
      </p:sp>
      <p:sp>
        <p:nvSpPr>
          <p:cNvPr id="8" name="Content Placeholder 7">
            <a:extLst>
              <a:ext uri="{FF2B5EF4-FFF2-40B4-BE49-F238E27FC236}">
                <a16:creationId xmlns:a16="http://schemas.microsoft.com/office/drawing/2014/main" id="{1846CE52-51DB-4600-9111-14E3C5B6FED1}"/>
              </a:ext>
            </a:extLst>
          </p:cNvPr>
          <p:cNvSpPr>
            <a:spLocks noGrp="1"/>
          </p:cNvSpPr>
          <p:nvPr>
            <p:ph sz="quarter" idx="4"/>
          </p:nvPr>
        </p:nvSpPr>
        <p:spPr/>
        <p:txBody>
          <a:bodyPr/>
          <a:lstStyle/>
          <a:p>
            <a:r>
              <a:rPr lang="en-IN" dirty="0"/>
              <a:t>containers share the kernel of the host OS to access the hardware.</a:t>
            </a:r>
          </a:p>
          <a:p>
            <a:r>
              <a:rPr lang="en-IN" dirty="0"/>
              <a:t>Containers are bound by the host operating system, containers on the same server use the same OS.</a:t>
            </a:r>
          </a:p>
          <a:p>
            <a:r>
              <a:rPr lang="en-IN" dirty="0"/>
              <a:t>Containers are virtualizing the underlying operating system</a:t>
            </a:r>
            <a:endParaRPr lang="en-US" dirty="0"/>
          </a:p>
        </p:txBody>
      </p:sp>
    </p:spTree>
    <p:extLst>
      <p:ext uri="{BB962C8B-B14F-4D97-AF65-F5344CB8AC3E}">
        <p14:creationId xmlns:p14="http://schemas.microsoft.com/office/powerpoint/2010/main" val="5764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a:xfrm>
            <a:off x="1981200" y="380999"/>
            <a:ext cx="9372600" cy="1393209"/>
          </a:xfrm>
        </p:spPr>
        <p:txBody>
          <a:bodyPr>
            <a:normAutofit/>
          </a:bodyPr>
          <a:lstStyle/>
          <a:p>
            <a:r>
              <a:rPr lang="en-US" dirty="0"/>
              <a:t>Docker Containers and Virtual Machines</a:t>
            </a:r>
          </a:p>
        </p:txBody>
      </p:sp>
      <p:pic>
        <p:nvPicPr>
          <p:cNvPr id="4" name="Content Placeholder 3">
            <a:extLst>
              <a:ext uri="{FF2B5EF4-FFF2-40B4-BE49-F238E27FC236}">
                <a16:creationId xmlns:a16="http://schemas.microsoft.com/office/drawing/2014/main" id="{1D097D34-507D-4726-B4D5-D5BE261D3CEF}"/>
              </a:ext>
            </a:extLst>
          </p:cNvPr>
          <p:cNvPicPr>
            <a:picLocks noGrp="1" noChangeAspect="1"/>
          </p:cNvPicPr>
          <p:nvPr>
            <p:ph idx="1"/>
          </p:nvPr>
        </p:nvPicPr>
        <p:blipFill>
          <a:blip r:embed="rId2"/>
          <a:stretch>
            <a:fillRect/>
          </a:stretch>
        </p:blipFill>
        <p:spPr>
          <a:xfrm>
            <a:off x="1531926" y="1774208"/>
            <a:ext cx="4592649" cy="4483100"/>
          </a:xfrm>
          <a:prstGeom prst="rect">
            <a:avLst/>
          </a:prstGeom>
        </p:spPr>
      </p:pic>
      <p:pic>
        <p:nvPicPr>
          <p:cNvPr id="5" name="Picture 4">
            <a:extLst>
              <a:ext uri="{FF2B5EF4-FFF2-40B4-BE49-F238E27FC236}">
                <a16:creationId xmlns:a16="http://schemas.microsoft.com/office/drawing/2014/main" id="{749817F6-DE09-4CC7-82F7-7B06550E6C2D}"/>
              </a:ext>
            </a:extLst>
          </p:cNvPr>
          <p:cNvPicPr>
            <a:picLocks noChangeAspect="1"/>
          </p:cNvPicPr>
          <p:nvPr/>
        </p:nvPicPr>
        <p:blipFill>
          <a:blip r:embed="rId3"/>
          <a:stretch>
            <a:fillRect/>
          </a:stretch>
        </p:blipFill>
        <p:spPr>
          <a:xfrm>
            <a:off x="6573849" y="1665026"/>
            <a:ext cx="5229225" cy="5029200"/>
          </a:xfrm>
          <a:prstGeom prst="rect">
            <a:avLst/>
          </a:prstGeom>
        </p:spPr>
      </p:pic>
    </p:spTree>
    <p:extLst>
      <p:ext uri="{BB962C8B-B14F-4D97-AF65-F5344CB8AC3E}">
        <p14:creationId xmlns:p14="http://schemas.microsoft.com/office/powerpoint/2010/main" val="2239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Packaging into docker</a:t>
            </a:r>
          </a:p>
        </p:txBody>
      </p:sp>
      <p:pic>
        <p:nvPicPr>
          <p:cNvPr id="4" name="Content Placeholder 3">
            <a:extLst>
              <a:ext uri="{FF2B5EF4-FFF2-40B4-BE49-F238E27FC236}">
                <a16:creationId xmlns:a16="http://schemas.microsoft.com/office/drawing/2014/main" id="{308E9E8C-BF91-4DF2-9094-02ADE9BF819F}"/>
              </a:ext>
            </a:extLst>
          </p:cNvPr>
          <p:cNvPicPr>
            <a:picLocks noGrp="1" noChangeAspect="1"/>
          </p:cNvPicPr>
          <p:nvPr>
            <p:ph idx="1"/>
          </p:nvPr>
        </p:nvPicPr>
        <p:blipFill>
          <a:blip r:embed="rId2"/>
          <a:stretch>
            <a:fillRect/>
          </a:stretch>
        </p:blipFill>
        <p:spPr>
          <a:xfrm>
            <a:off x="2388358" y="1727199"/>
            <a:ext cx="7465326" cy="4960203"/>
          </a:xfrm>
          <a:prstGeom prst="rect">
            <a:avLst/>
          </a:prstGeom>
        </p:spPr>
      </p:pic>
    </p:spTree>
    <p:extLst>
      <p:ext uri="{BB962C8B-B14F-4D97-AF65-F5344CB8AC3E}">
        <p14:creationId xmlns:p14="http://schemas.microsoft.com/office/powerpoint/2010/main" val="370351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Docker installation – Best way</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676400"/>
            <a:ext cx="9372600" cy="4929116"/>
          </a:xfrm>
        </p:spPr>
        <p:txBody>
          <a:bodyPr/>
          <a:lstStyle/>
          <a:p>
            <a:pPr marL="0" indent="0">
              <a:buNone/>
            </a:pPr>
            <a:r>
              <a:rPr lang="en-US" dirty="0"/>
              <a:t>Docker comes in two flavors, </a:t>
            </a:r>
            <a:r>
              <a:rPr lang="en-US" b="1" dirty="0"/>
              <a:t>Docker EE </a:t>
            </a:r>
            <a:r>
              <a:rPr lang="en-US" dirty="0"/>
              <a:t>and </a:t>
            </a:r>
            <a:r>
              <a:rPr lang="en-US" b="1" dirty="0"/>
              <a:t>Docker CE</a:t>
            </a:r>
          </a:p>
          <a:p>
            <a:pPr marL="0" indent="0">
              <a:buNone/>
            </a:pPr>
            <a:r>
              <a:rPr lang="en-US" dirty="0"/>
              <a:t>Follow the steps</a:t>
            </a:r>
          </a:p>
          <a:p>
            <a:pPr marL="0" indent="0">
              <a:buNone/>
            </a:pPr>
            <a:r>
              <a:rPr lang="en-US" dirty="0"/>
              <a:t>Download the appropriate version of docker from </a:t>
            </a:r>
            <a:r>
              <a:rPr lang="en-US" dirty="0">
                <a:hlinkClick r:id="rId2"/>
              </a:rPr>
              <a:t>https://download.docker.com/linux/ubuntu/dists/</a:t>
            </a:r>
            <a:r>
              <a:rPr lang="en-US" dirty="0"/>
              <a:t> .</a:t>
            </a:r>
          </a:p>
          <a:p>
            <a:pPr marL="0" indent="0">
              <a:buNone/>
            </a:pPr>
            <a:r>
              <a:rPr lang="en-US" dirty="0"/>
              <a:t>Install docker using command</a:t>
            </a:r>
          </a:p>
          <a:p>
            <a:pPr marL="0" indent="0">
              <a:buNone/>
            </a:pPr>
            <a:r>
              <a:rPr lang="en-IN" dirty="0" err="1"/>
              <a:t>sudo</a:t>
            </a:r>
            <a:r>
              <a:rPr lang="en-IN" dirty="0"/>
              <a:t> </a:t>
            </a:r>
            <a:r>
              <a:rPr lang="en-IN" dirty="0" err="1"/>
              <a:t>dpkg</a:t>
            </a:r>
            <a:r>
              <a:rPr lang="en-IN" dirty="0"/>
              <a:t> -i /&lt;your path&gt;/ docker-ce_17.03.0~ce-0~ubuntu-xenial_amd64.deb</a:t>
            </a:r>
          </a:p>
          <a:p>
            <a:pPr marL="0" indent="0">
              <a:buNone/>
            </a:pPr>
            <a:r>
              <a:rPr lang="en-US" dirty="0"/>
              <a:t>Use the command “docker version” to check.</a:t>
            </a:r>
          </a:p>
        </p:txBody>
      </p:sp>
    </p:spTree>
    <p:extLst>
      <p:ext uri="{BB962C8B-B14F-4D97-AF65-F5344CB8AC3E}">
        <p14:creationId xmlns:p14="http://schemas.microsoft.com/office/powerpoint/2010/main" val="364280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a:xfrm>
            <a:off x="1981200" y="381000"/>
            <a:ext cx="9372600" cy="697173"/>
          </a:xfrm>
        </p:spPr>
        <p:txBody>
          <a:bodyPr/>
          <a:lstStyle/>
          <a:p>
            <a:r>
              <a:rPr lang="en-US" dirty="0"/>
              <a:t>Docker Engine</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078173"/>
            <a:ext cx="9372600" cy="5624457"/>
          </a:xfrm>
        </p:spPr>
        <p:txBody>
          <a:bodyPr/>
          <a:lstStyle/>
          <a:p>
            <a:r>
              <a:rPr lang="en-IN" sz="1800" i="1" dirty="0"/>
              <a:t>Docker Engine</a:t>
            </a:r>
            <a:r>
              <a:rPr lang="en-IN" sz="1800" dirty="0"/>
              <a:t> is a client-server application with these major components.</a:t>
            </a:r>
          </a:p>
          <a:p>
            <a:pPr lvl="1">
              <a:buFont typeface="Wingdings" panose="05000000000000000000" pitchFamily="2" charset="2"/>
              <a:buChar char="Ø"/>
            </a:pPr>
            <a:r>
              <a:rPr lang="en-IN" sz="1600" dirty="0"/>
              <a:t>A server which is a type of long-running program called a daemon process (the </a:t>
            </a:r>
            <a:r>
              <a:rPr lang="en-IN" sz="1600" dirty="0" err="1"/>
              <a:t>dockerd</a:t>
            </a:r>
            <a:r>
              <a:rPr lang="en-IN" sz="1600" dirty="0"/>
              <a:t> command).</a:t>
            </a:r>
          </a:p>
          <a:p>
            <a:pPr lvl="1">
              <a:buFont typeface="Wingdings" panose="05000000000000000000" pitchFamily="2" charset="2"/>
              <a:buChar char="Ø"/>
            </a:pPr>
            <a:r>
              <a:rPr lang="en-IN" sz="1600" dirty="0"/>
              <a:t>A REST API which specifies interfaces that programs can use to talk to the daemon and instruct it what to do.</a:t>
            </a:r>
          </a:p>
          <a:p>
            <a:pPr lvl="1">
              <a:buFont typeface="Wingdings" panose="05000000000000000000" pitchFamily="2" charset="2"/>
              <a:buChar char="Ø"/>
            </a:pPr>
            <a:r>
              <a:rPr lang="en-IN" sz="1600" dirty="0"/>
              <a:t>A command line interface (CLI) client (the docker command).</a:t>
            </a:r>
          </a:p>
          <a:p>
            <a:pPr marL="411480" lvl="1" indent="0">
              <a:buNone/>
            </a:pPr>
            <a:endParaRPr lang="en-IN" dirty="0"/>
          </a:p>
          <a:p>
            <a:pPr marL="411480" lvl="1" indent="0">
              <a:buNone/>
            </a:pPr>
            <a:endParaRPr lang="en-US" dirty="0"/>
          </a:p>
        </p:txBody>
      </p:sp>
      <p:pic>
        <p:nvPicPr>
          <p:cNvPr id="5" name="Picture 4">
            <a:extLst>
              <a:ext uri="{FF2B5EF4-FFF2-40B4-BE49-F238E27FC236}">
                <a16:creationId xmlns:a16="http://schemas.microsoft.com/office/drawing/2014/main" id="{4BA66EAF-5D95-4D66-B59F-FB5EDEC9AE74}"/>
              </a:ext>
            </a:extLst>
          </p:cNvPr>
          <p:cNvPicPr>
            <a:picLocks noChangeAspect="1"/>
          </p:cNvPicPr>
          <p:nvPr/>
        </p:nvPicPr>
        <p:blipFill>
          <a:blip r:embed="rId2"/>
          <a:stretch>
            <a:fillRect/>
          </a:stretch>
        </p:blipFill>
        <p:spPr>
          <a:xfrm>
            <a:off x="3315765" y="2685765"/>
            <a:ext cx="5746349" cy="4016865"/>
          </a:xfrm>
          <a:prstGeom prst="rect">
            <a:avLst/>
          </a:prstGeom>
        </p:spPr>
      </p:pic>
    </p:spTree>
    <p:extLst>
      <p:ext uri="{BB962C8B-B14F-4D97-AF65-F5344CB8AC3E}">
        <p14:creationId xmlns:p14="http://schemas.microsoft.com/office/powerpoint/2010/main" val="49282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C20C-4FB2-460C-8BAF-11736AF38D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09D71-2F0F-4018-964B-9E82D8924B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22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A5227-116A-486E-B6DF-0AC59FB897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E90C40-3D97-4B8F-BA47-4935EC7DD7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593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192663748"/>
              </p:ext>
            </p:extLst>
          </p:nvPr>
        </p:nvGraphicFramePr>
        <p:xfrm>
          <a:off x="1981200" y="1987550"/>
          <a:ext cx="9372600" cy="4483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433365808"/>
              </p:ext>
            </p:extLst>
          </p:nvPr>
        </p:nvGraphicFramePr>
        <p:xfrm>
          <a:off x="6781800" y="1981200"/>
          <a:ext cx="4572000" cy="2092036"/>
        </p:xfrm>
        <a:graphic>
          <a:graphicData uri="http://schemas.openxmlformats.org/drawingml/2006/table">
            <a:tbl>
              <a:tblPr firstRow="1" bandRow="1">
                <a:tableStyleId>{3B4B98B0-60AC-42C2-AFA5-B58CD77FA1E5}</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23009">
                <a:tc>
                  <a:txBody>
                    <a:bodyPr/>
                    <a:lstStyle/>
                    <a:p>
                      <a:pPr algn="ctr"/>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23009">
                <a:tc>
                  <a:txBody>
                    <a:bodyPr/>
                    <a:lstStyle/>
                    <a:p>
                      <a:pPr algn="ctr"/>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23009">
                <a:tc>
                  <a:txBody>
                    <a:bodyPr/>
                    <a:lstStyle/>
                    <a:p>
                      <a:pPr algn="ctr"/>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23009">
                <a:tc>
                  <a:txBody>
                    <a:bodyPr/>
                    <a:lstStyle/>
                    <a:p>
                      <a:pPr algn="ctr"/>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descr="Interconnected block process showing sequence of 3 steps in a process and their task description"/>
          <p:cNvGraphicFramePr>
            <a:graphicFrameLocks noGrp="1"/>
          </p:cNvGraphicFramePr>
          <p:nvPr>
            <p:ph sz="half" idx="2"/>
            <p:extLst>
              <p:ext uri="{D42A27DB-BD31-4B8C-83A1-F6EECF244321}">
                <p14:modId xmlns:p14="http://schemas.microsoft.com/office/powerpoint/2010/main" val="1857400778"/>
              </p:ext>
            </p:extLst>
          </p:nvPr>
        </p:nvGraphicFramePr>
        <p:xfrm>
          <a:off x="6781800" y="1981200"/>
          <a:ext cx="4572000" cy="4479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744415"/>
          </a:xfrm>
        </p:spPr>
        <p:txBody>
          <a:bodyPr/>
          <a:lstStyle/>
          <a:p>
            <a:r>
              <a:rPr lang="en-US" dirty="0"/>
              <a:t>Contents</a:t>
            </a:r>
          </a:p>
        </p:txBody>
      </p:sp>
      <p:sp>
        <p:nvSpPr>
          <p:cNvPr id="3" name="Content Placeholder 2"/>
          <p:cNvSpPr>
            <a:spLocks noGrp="1"/>
          </p:cNvSpPr>
          <p:nvPr>
            <p:ph idx="1"/>
          </p:nvPr>
        </p:nvSpPr>
        <p:spPr>
          <a:xfrm>
            <a:off x="1981200" y="1125415"/>
            <a:ext cx="9372600" cy="4483101"/>
          </a:xfrm>
        </p:spPr>
        <p:txBody>
          <a:bodyPr>
            <a:normAutofit fontScale="92500" lnSpcReduction="10000"/>
          </a:bodyPr>
          <a:lstStyle/>
          <a:p>
            <a:r>
              <a:rPr lang="en-US" dirty="0"/>
              <a:t>What is Docker ?</a:t>
            </a:r>
          </a:p>
          <a:p>
            <a:r>
              <a:rPr lang="en-US" dirty="0"/>
              <a:t>Why Docker ?</a:t>
            </a:r>
          </a:p>
          <a:p>
            <a:r>
              <a:rPr lang="en-US" dirty="0"/>
              <a:t>Advantages of Docker</a:t>
            </a:r>
          </a:p>
          <a:p>
            <a:r>
              <a:rPr lang="en-US" dirty="0"/>
              <a:t>Top companies using Docker</a:t>
            </a:r>
          </a:p>
          <a:p>
            <a:r>
              <a:rPr lang="en-US" dirty="0"/>
              <a:t>Docker Alternatives</a:t>
            </a:r>
          </a:p>
          <a:p>
            <a:r>
              <a:rPr lang="en-US" dirty="0"/>
              <a:t>What are containers ?</a:t>
            </a:r>
          </a:p>
          <a:p>
            <a:r>
              <a:rPr lang="en-US" dirty="0"/>
              <a:t>Docker Installation</a:t>
            </a:r>
          </a:p>
          <a:p>
            <a:r>
              <a:rPr lang="en-US" dirty="0"/>
              <a:t>Docker Basic Commands</a:t>
            </a:r>
          </a:p>
          <a:p>
            <a:r>
              <a:rPr lang="en-US" dirty="0"/>
              <a:t>Hands on Docker</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strVal val="#ppt_h"/>
                                          </p:val>
                                        </p:tav>
                                        <p:tav tm="100000">
                                          <p:val>
                                            <p:strVal val="#ppt_h"/>
                                          </p:val>
                                        </p:tav>
                                      </p:tavLst>
                                    </p:anim>
                                  </p:childTnLst>
                                </p:cTn>
                              </p:par>
                            </p:childTnLst>
                          </p:cTn>
                        </p:par>
                        <p:par>
                          <p:cTn id="34" fill="hold">
                            <p:stCondLst>
                              <p:cond delay="3000"/>
                            </p:stCondLst>
                            <p:childTnLst>
                              <p:par>
                                <p:cTn id="35" presetID="17" presetClass="entr" presetSubtype="10"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strVal val="#ppt_h"/>
                                          </p:val>
                                        </p:tav>
                                        <p:tav tm="100000">
                                          <p:val>
                                            <p:strVal val="#ppt_h"/>
                                          </p:val>
                                        </p:tav>
                                      </p:tavLst>
                                    </p:anim>
                                  </p:childTnLst>
                                </p:cTn>
                              </p:par>
                            </p:childTnLst>
                          </p:cTn>
                        </p:par>
                        <p:par>
                          <p:cTn id="39" fill="hold">
                            <p:stCondLst>
                              <p:cond delay="3500"/>
                            </p:stCondLst>
                            <p:childTnLst>
                              <p:par>
                                <p:cTn id="40" presetID="17" presetClass="entr" presetSubtype="1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strVal val="#ppt_h"/>
                                          </p:val>
                                        </p:tav>
                                        <p:tav tm="100000">
                                          <p:val>
                                            <p:strVal val="#ppt_h"/>
                                          </p:val>
                                        </p:tav>
                                      </p:tavLst>
                                    </p:anim>
                                  </p:childTnLst>
                                </p:cTn>
                              </p:par>
                            </p:childTnLst>
                          </p:cTn>
                        </p:par>
                        <p:par>
                          <p:cTn id="44" fill="hold">
                            <p:stCondLst>
                              <p:cond delay="4000"/>
                            </p:stCondLst>
                            <p:childTnLst>
                              <p:par>
                                <p:cTn id="45" presetID="17" presetClass="entr" presetSubtype="10" fill="hold"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3" name="Picture Placeholder 2"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CD3A-818C-45E7-A4D9-19B0DE505515}"/>
              </a:ext>
            </a:extLst>
          </p:cNvPr>
          <p:cNvSpPr>
            <a:spLocks noGrp="1"/>
          </p:cNvSpPr>
          <p:nvPr>
            <p:ph type="title"/>
          </p:nvPr>
        </p:nvSpPr>
        <p:spPr>
          <a:xfrm>
            <a:off x="1658815" y="381001"/>
            <a:ext cx="9372600" cy="1295400"/>
          </a:xfrm>
        </p:spPr>
        <p:txBody>
          <a:bodyPr/>
          <a:lstStyle/>
          <a:p>
            <a:r>
              <a:rPr lang="en-US" dirty="0"/>
              <a:t>What is Docker ?</a:t>
            </a:r>
          </a:p>
        </p:txBody>
      </p:sp>
      <p:sp>
        <p:nvSpPr>
          <p:cNvPr id="3" name="Content Placeholder 2">
            <a:extLst>
              <a:ext uri="{FF2B5EF4-FFF2-40B4-BE49-F238E27FC236}">
                <a16:creationId xmlns:a16="http://schemas.microsoft.com/office/drawing/2014/main" id="{35F6F8E2-4F6F-44A5-87EE-B8FB76735785}"/>
              </a:ext>
            </a:extLst>
          </p:cNvPr>
          <p:cNvSpPr>
            <a:spLocks noGrp="1"/>
          </p:cNvSpPr>
          <p:nvPr>
            <p:ph idx="1"/>
          </p:nvPr>
        </p:nvSpPr>
        <p:spPr>
          <a:xfrm>
            <a:off x="1336431" y="1676401"/>
            <a:ext cx="10017369" cy="4794120"/>
          </a:xfrm>
        </p:spPr>
        <p:txBody>
          <a:bodyPr/>
          <a:lstStyle/>
          <a:p>
            <a:r>
              <a:rPr lang="en-IN" dirty="0"/>
              <a:t>Docker is a tool designed to make it easier to create, deploy, and run applications by using containers.</a:t>
            </a:r>
          </a:p>
          <a:p>
            <a:r>
              <a:rPr lang="en-IN" dirty="0"/>
              <a:t>Containers allow a developer to package up an application with all of the parts it needs, such as libraries and other dependencies, and ship it all out as one package.</a:t>
            </a:r>
          </a:p>
          <a:p>
            <a:r>
              <a:rPr lang="en-IN" dirty="0"/>
              <a:t>Docker is considered as Container as Service (</a:t>
            </a:r>
            <a:r>
              <a:rPr lang="en-IN" dirty="0" err="1"/>
              <a:t>CaaS</a:t>
            </a:r>
            <a:r>
              <a:rPr lang="en-IN" dirty="0"/>
              <a:t>).</a:t>
            </a:r>
          </a:p>
          <a:p>
            <a:r>
              <a:rPr lang="en-IN" dirty="0"/>
              <a:t>Docker is a tool that is designed to benefit both developers and system administrators, making it a part of many DevOps (developers + operations) toolchains.</a:t>
            </a:r>
          </a:p>
          <a:p>
            <a:endParaRPr lang="en-US" dirty="0"/>
          </a:p>
        </p:txBody>
      </p:sp>
    </p:spTree>
    <p:extLst>
      <p:ext uri="{BB962C8B-B14F-4D97-AF65-F5344CB8AC3E}">
        <p14:creationId xmlns:p14="http://schemas.microsoft.com/office/powerpoint/2010/main" val="3573816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Why Docker ?</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676400"/>
            <a:ext cx="9372600" cy="4483101"/>
          </a:xfrm>
        </p:spPr>
        <p:txBody>
          <a:bodyPr/>
          <a:lstStyle/>
          <a:p>
            <a:r>
              <a:rPr lang="en-IN" dirty="0"/>
              <a:t>Docker allows applications to be isolated into containers.</a:t>
            </a:r>
          </a:p>
          <a:p>
            <a:r>
              <a:rPr lang="en-US" dirty="0"/>
              <a:t>Many docker containers can run on a single VM.</a:t>
            </a:r>
          </a:p>
          <a:p>
            <a:r>
              <a:rPr lang="en-US" dirty="0"/>
              <a:t>Docker is open source.</a:t>
            </a:r>
          </a:p>
          <a:p>
            <a:r>
              <a:rPr lang="en-US" dirty="0"/>
              <a:t>Minimizes the cost</a:t>
            </a:r>
          </a:p>
          <a:p>
            <a:r>
              <a:rPr lang="en-IN" dirty="0"/>
              <a:t>Docker is a huge help in enabling continuous integration, delivery, and deployment pipelines.</a:t>
            </a:r>
          </a:p>
          <a:p>
            <a:r>
              <a:rPr lang="en-IN" dirty="0"/>
              <a:t>Skip the boilerplate and maintenance work.</a:t>
            </a:r>
          </a:p>
          <a:p>
            <a:endParaRPr lang="en-US" dirty="0"/>
          </a:p>
        </p:txBody>
      </p:sp>
    </p:spTree>
    <p:extLst>
      <p:ext uri="{BB962C8B-B14F-4D97-AF65-F5344CB8AC3E}">
        <p14:creationId xmlns:p14="http://schemas.microsoft.com/office/powerpoint/2010/main" val="12167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Advantages of docker</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676400"/>
            <a:ext cx="9372600" cy="4792639"/>
          </a:xfrm>
        </p:spPr>
        <p:txBody>
          <a:bodyPr>
            <a:normAutofit fontScale="55000" lnSpcReduction="20000"/>
          </a:bodyPr>
          <a:lstStyle/>
          <a:p>
            <a:pPr>
              <a:buFont typeface="Wingdings" panose="05000000000000000000" pitchFamily="2" charset="2"/>
              <a:buChar char="ü"/>
            </a:pPr>
            <a:r>
              <a:rPr lang="en-IN" b="1" dirty="0"/>
              <a:t>Return on investment &amp; cost savings.</a:t>
            </a:r>
          </a:p>
          <a:p>
            <a:pPr lvl="1">
              <a:buFont typeface="Wingdings" panose="05000000000000000000" pitchFamily="2" charset="2"/>
              <a:buChar char="Ø"/>
            </a:pPr>
            <a:r>
              <a:rPr lang="en-IN" dirty="0"/>
              <a:t>The biggest driver of most management decisions when selecting a new product is the return on investment. </a:t>
            </a:r>
          </a:p>
          <a:p>
            <a:pPr lvl="1">
              <a:buFont typeface="Wingdings" panose="05000000000000000000" pitchFamily="2" charset="2"/>
              <a:buChar char="Ø"/>
            </a:pPr>
            <a:r>
              <a:rPr lang="en-IN" dirty="0"/>
              <a:t>The nature of Docker is that fewer resources are necessary to run the same application. Because of the reduced infrastructure requirements that Docker has, organizations are able to save on everything from server costs to the employees needed to maintain them.</a:t>
            </a:r>
          </a:p>
          <a:p>
            <a:pPr>
              <a:buFont typeface="Wingdings" panose="05000000000000000000" pitchFamily="2" charset="2"/>
              <a:buChar char="ü"/>
            </a:pPr>
            <a:r>
              <a:rPr lang="en-US" b="1" dirty="0"/>
              <a:t>Isolation</a:t>
            </a:r>
          </a:p>
          <a:p>
            <a:pPr lvl="1">
              <a:buFont typeface="Wingdings" panose="05000000000000000000" pitchFamily="2" charset="2"/>
              <a:buChar char="Ø"/>
            </a:pPr>
            <a:r>
              <a:rPr lang="en-IN" dirty="0"/>
              <a:t>Docker makes sure each container has its own resources that are isolated from other containers. You can have various containers for separate applications running completely different stacks.</a:t>
            </a:r>
            <a:endParaRPr lang="en-US" dirty="0"/>
          </a:p>
          <a:p>
            <a:pPr>
              <a:buFont typeface="Wingdings" panose="05000000000000000000" pitchFamily="2" charset="2"/>
              <a:buChar char="ü"/>
            </a:pPr>
            <a:r>
              <a:rPr lang="en-US" b="1" dirty="0"/>
              <a:t>Multi-Cloud Platforms.</a:t>
            </a:r>
          </a:p>
          <a:p>
            <a:pPr lvl="1">
              <a:buFont typeface="Wingdings" panose="05000000000000000000" pitchFamily="2" charset="2"/>
              <a:buChar char="Ø"/>
            </a:pPr>
            <a:r>
              <a:rPr lang="en-IN" dirty="0"/>
              <a:t>Docker containers can be run inside an Amazon EC2 instance, Google Compute Engine instance, </a:t>
            </a:r>
            <a:r>
              <a:rPr lang="en-IN" dirty="0" err="1"/>
              <a:t>Rackspace</a:t>
            </a:r>
            <a:r>
              <a:rPr lang="en-IN" dirty="0"/>
              <a:t> server or VirtualBox, provided that the host OS supports Docker. </a:t>
            </a:r>
            <a:r>
              <a:rPr lang="en-IN" dirty="0" err="1"/>
              <a:t>Acontainer</a:t>
            </a:r>
            <a:r>
              <a:rPr lang="en-IN" dirty="0"/>
              <a:t> running on an Amazon EC2 instance can easily be ported between environments, for example to VirtualBox, achieving similar consistency and functionality. Also, Docker works very well with other providers like Microsoft Azure, and OpenStack, and can be used with various configuration managers like Chef, Puppet, and </a:t>
            </a:r>
            <a:r>
              <a:rPr lang="en-IN" dirty="0" err="1"/>
              <a:t>Ansible,etc</a:t>
            </a:r>
            <a:endParaRPr lang="en-US" dirty="0"/>
          </a:p>
          <a:p>
            <a:pPr>
              <a:buFont typeface="Wingdings" panose="05000000000000000000" pitchFamily="2" charset="2"/>
              <a:buChar char="ü"/>
            </a:pPr>
            <a:r>
              <a:rPr lang="en-US" b="1" dirty="0"/>
              <a:t>Rapid and Continuous Deployment &amp; Testing.</a:t>
            </a:r>
          </a:p>
          <a:p>
            <a:pPr lvl="1">
              <a:buFont typeface="Wingdings" panose="05000000000000000000" pitchFamily="2" charset="2"/>
              <a:buChar char="Ø"/>
            </a:pPr>
            <a:r>
              <a:rPr lang="en-US" dirty="0"/>
              <a:t>Docker ensures consistent environments from development to production.</a:t>
            </a:r>
          </a:p>
          <a:p>
            <a:pPr>
              <a:buFont typeface="Wingdings" panose="05000000000000000000" pitchFamily="2" charset="2"/>
              <a:buChar char="ü"/>
            </a:pPr>
            <a:r>
              <a:rPr lang="en-IN" b="1" dirty="0"/>
              <a:t>Simplicity &amp; faster configurations.</a:t>
            </a:r>
          </a:p>
          <a:p>
            <a:pPr lvl="1">
              <a:buFont typeface="Wingdings" panose="05000000000000000000" pitchFamily="2" charset="2"/>
              <a:buChar char="Ø"/>
            </a:pPr>
            <a:r>
              <a:rPr lang="en-IN" dirty="0"/>
              <a:t>Users can take their own configuration, put it into code and deploy it without any problems.</a:t>
            </a:r>
          </a:p>
          <a:p>
            <a:pPr>
              <a:buFont typeface="Wingdings" panose="05000000000000000000" pitchFamily="2" charset="2"/>
              <a:buChar char="ü"/>
            </a:pPr>
            <a:r>
              <a:rPr lang="en-IN" b="1" dirty="0"/>
              <a:t>Compatibility &amp; maintainability.</a:t>
            </a:r>
          </a:p>
          <a:p>
            <a:pPr lvl="1">
              <a:buFont typeface="Wingdings" panose="05000000000000000000" pitchFamily="2" charset="2"/>
              <a:buChar char="Ø"/>
            </a:pPr>
            <a:r>
              <a:rPr lang="en-IN" dirty="0"/>
              <a:t>Eliminate the concept “it works on my machine” problem once and for all.</a:t>
            </a:r>
          </a:p>
          <a:p>
            <a:pPr>
              <a:buFont typeface="Wingdings" panose="05000000000000000000" pitchFamily="2" charset="2"/>
              <a:buChar char="ü"/>
            </a:pPr>
            <a:endParaRPr lang="en-IN" dirty="0"/>
          </a:p>
          <a:p>
            <a:endParaRPr lang="en-US" dirty="0"/>
          </a:p>
        </p:txBody>
      </p:sp>
    </p:spTree>
    <p:extLst>
      <p:ext uri="{BB962C8B-B14F-4D97-AF65-F5344CB8AC3E}">
        <p14:creationId xmlns:p14="http://schemas.microsoft.com/office/powerpoint/2010/main" val="277348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Top companies using Docker</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676400"/>
            <a:ext cx="9372600" cy="4792639"/>
          </a:xfrm>
        </p:spPr>
        <p:txBody>
          <a:bodyPr>
            <a:normAutofit/>
          </a:bodyPr>
          <a:lstStyle/>
          <a:p>
            <a:pPr marL="0" indent="0">
              <a:buNone/>
            </a:pPr>
            <a:endParaRPr lang="en-IN" dirty="0"/>
          </a:p>
          <a:p>
            <a:pPr>
              <a:buFont typeface="Wingdings" panose="05000000000000000000" pitchFamily="2" charset="2"/>
              <a:buChar char="ü"/>
            </a:pPr>
            <a:endParaRPr lang="en-IN" dirty="0"/>
          </a:p>
          <a:p>
            <a:endParaRPr lang="en-US" dirty="0"/>
          </a:p>
        </p:txBody>
      </p:sp>
      <p:pic>
        <p:nvPicPr>
          <p:cNvPr id="5" name="Picture 4">
            <a:extLst>
              <a:ext uri="{FF2B5EF4-FFF2-40B4-BE49-F238E27FC236}">
                <a16:creationId xmlns:a16="http://schemas.microsoft.com/office/drawing/2014/main" id="{39D9C892-8386-477E-AD12-FDB93F4EF842}"/>
              </a:ext>
            </a:extLst>
          </p:cNvPr>
          <p:cNvPicPr>
            <a:picLocks noChangeAspect="1"/>
          </p:cNvPicPr>
          <p:nvPr/>
        </p:nvPicPr>
        <p:blipFill>
          <a:blip r:embed="rId2"/>
          <a:stretch>
            <a:fillRect/>
          </a:stretch>
        </p:blipFill>
        <p:spPr>
          <a:xfrm>
            <a:off x="1981200" y="1499903"/>
            <a:ext cx="1837330" cy="1837330"/>
          </a:xfrm>
          <a:prstGeom prst="rect">
            <a:avLst/>
          </a:prstGeom>
        </p:spPr>
      </p:pic>
      <p:pic>
        <p:nvPicPr>
          <p:cNvPr id="7" name="Picture 6">
            <a:extLst>
              <a:ext uri="{FF2B5EF4-FFF2-40B4-BE49-F238E27FC236}">
                <a16:creationId xmlns:a16="http://schemas.microsoft.com/office/drawing/2014/main" id="{4B1E04E3-050A-4583-B098-2110ECF69F6B}"/>
              </a:ext>
            </a:extLst>
          </p:cNvPr>
          <p:cNvPicPr>
            <a:picLocks noChangeAspect="1"/>
          </p:cNvPicPr>
          <p:nvPr/>
        </p:nvPicPr>
        <p:blipFill>
          <a:blip r:embed="rId3"/>
          <a:stretch>
            <a:fillRect/>
          </a:stretch>
        </p:blipFill>
        <p:spPr>
          <a:xfrm>
            <a:off x="4736268" y="1653535"/>
            <a:ext cx="2510477" cy="1634751"/>
          </a:xfrm>
          <a:prstGeom prst="rect">
            <a:avLst/>
          </a:prstGeom>
        </p:spPr>
      </p:pic>
      <p:pic>
        <p:nvPicPr>
          <p:cNvPr id="9" name="Picture 8">
            <a:extLst>
              <a:ext uri="{FF2B5EF4-FFF2-40B4-BE49-F238E27FC236}">
                <a16:creationId xmlns:a16="http://schemas.microsoft.com/office/drawing/2014/main" id="{15B65E6F-1F1B-4873-9B1D-2C42392329D4}"/>
              </a:ext>
            </a:extLst>
          </p:cNvPr>
          <p:cNvPicPr>
            <a:picLocks noChangeAspect="1"/>
          </p:cNvPicPr>
          <p:nvPr/>
        </p:nvPicPr>
        <p:blipFill>
          <a:blip r:embed="rId4"/>
          <a:stretch>
            <a:fillRect/>
          </a:stretch>
        </p:blipFill>
        <p:spPr>
          <a:xfrm>
            <a:off x="8177424" y="1676400"/>
            <a:ext cx="1821763" cy="1821763"/>
          </a:xfrm>
          <a:prstGeom prst="rect">
            <a:avLst/>
          </a:prstGeom>
        </p:spPr>
      </p:pic>
      <p:pic>
        <p:nvPicPr>
          <p:cNvPr id="11" name="Picture 10">
            <a:extLst>
              <a:ext uri="{FF2B5EF4-FFF2-40B4-BE49-F238E27FC236}">
                <a16:creationId xmlns:a16="http://schemas.microsoft.com/office/drawing/2014/main" id="{E616A297-2934-4835-A2C7-DE0EA41DE51D}"/>
              </a:ext>
            </a:extLst>
          </p:cNvPr>
          <p:cNvPicPr>
            <a:picLocks noChangeAspect="1"/>
          </p:cNvPicPr>
          <p:nvPr/>
        </p:nvPicPr>
        <p:blipFill>
          <a:blip r:embed="rId5"/>
          <a:stretch>
            <a:fillRect/>
          </a:stretch>
        </p:blipFill>
        <p:spPr>
          <a:xfrm>
            <a:off x="7917976" y="3498163"/>
            <a:ext cx="2940276" cy="1456329"/>
          </a:xfrm>
          <a:prstGeom prst="rect">
            <a:avLst/>
          </a:prstGeom>
        </p:spPr>
      </p:pic>
      <p:pic>
        <p:nvPicPr>
          <p:cNvPr id="13" name="Picture 12">
            <a:extLst>
              <a:ext uri="{FF2B5EF4-FFF2-40B4-BE49-F238E27FC236}">
                <a16:creationId xmlns:a16="http://schemas.microsoft.com/office/drawing/2014/main" id="{BDE683D5-7158-4137-A445-167855378EF7}"/>
              </a:ext>
            </a:extLst>
          </p:cNvPr>
          <p:cNvPicPr>
            <a:picLocks noChangeAspect="1"/>
          </p:cNvPicPr>
          <p:nvPr/>
        </p:nvPicPr>
        <p:blipFill>
          <a:blip r:embed="rId6"/>
          <a:stretch>
            <a:fillRect/>
          </a:stretch>
        </p:blipFill>
        <p:spPr>
          <a:xfrm>
            <a:off x="1803708" y="3360098"/>
            <a:ext cx="3123489" cy="762000"/>
          </a:xfrm>
          <a:prstGeom prst="rect">
            <a:avLst/>
          </a:prstGeom>
        </p:spPr>
      </p:pic>
      <p:pic>
        <p:nvPicPr>
          <p:cNvPr id="15" name="Picture 14">
            <a:extLst>
              <a:ext uri="{FF2B5EF4-FFF2-40B4-BE49-F238E27FC236}">
                <a16:creationId xmlns:a16="http://schemas.microsoft.com/office/drawing/2014/main" id="{68DB20F0-88C4-46B5-B87F-F26C081C55D2}"/>
              </a:ext>
            </a:extLst>
          </p:cNvPr>
          <p:cNvPicPr>
            <a:picLocks noChangeAspect="1"/>
          </p:cNvPicPr>
          <p:nvPr/>
        </p:nvPicPr>
        <p:blipFill>
          <a:blip r:embed="rId7"/>
          <a:stretch>
            <a:fillRect/>
          </a:stretch>
        </p:blipFill>
        <p:spPr>
          <a:xfrm>
            <a:off x="5717630" y="2864798"/>
            <a:ext cx="2022854" cy="2013864"/>
          </a:xfrm>
          <a:prstGeom prst="rect">
            <a:avLst/>
          </a:prstGeom>
        </p:spPr>
      </p:pic>
      <p:pic>
        <p:nvPicPr>
          <p:cNvPr id="17" name="Picture 16">
            <a:extLst>
              <a:ext uri="{FF2B5EF4-FFF2-40B4-BE49-F238E27FC236}">
                <a16:creationId xmlns:a16="http://schemas.microsoft.com/office/drawing/2014/main" id="{23AB7473-9A17-4146-BD2B-B63B25444A8E}"/>
              </a:ext>
            </a:extLst>
          </p:cNvPr>
          <p:cNvPicPr>
            <a:picLocks noChangeAspect="1"/>
          </p:cNvPicPr>
          <p:nvPr/>
        </p:nvPicPr>
        <p:blipFill>
          <a:blip r:embed="rId8"/>
          <a:stretch>
            <a:fillRect/>
          </a:stretch>
        </p:blipFill>
        <p:spPr>
          <a:xfrm>
            <a:off x="1803708" y="4954492"/>
            <a:ext cx="2631743" cy="1370866"/>
          </a:xfrm>
          <a:prstGeom prst="rect">
            <a:avLst/>
          </a:prstGeom>
        </p:spPr>
      </p:pic>
      <p:pic>
        <p:nvPicPr>
          <p:cNvPr id="19" name="Picture 18">
            <a:extLst>
              <a:ext uri="{FF2B5EF4-FFF2-40B4-BE49-F238E27FC236}">
                <a16:creationId xmlns:a16="http://schemas.microsoft.com/office/drawing/2014/main" id="{55E4A5F3-E66B-4E27-BEBA-8971AB746177}"/>
              </a:ext>
            </a:extLst>
          </p:cNvPr>
          <p:cNvPicPr>
            <a:picLocks noChangeAspect="1"/>
          </p:cNvPicPr>
          <p:nvPr/>
        </p:nvPicPr>
        <p:blipFill>
          <a:blip r:embed="rId9"/>
          <a:stretch>
            <a:fillRect/>
          </a:stretch>
        </p:blipFill>
        <p:spPr>
          <a:xfrm>
            <a:off x="5020741" y="5106158"/>
            <a:ext cx="2311945" cy="1294689"/>
          </a:xfrm>
          <a:prstGeom prst="rect">
            <a:avLst/>
          </a:prstGeom>
        </p:spPr>
      </p:pic>
      <p:pic>
        <p:nvPicPr>
          <p:cNvPr id="21" name="Picture 20">
            <a:extLst>
              <a:ext uri="{FF2B5EF4-FFF2-40B4-BE49-F238E27FC236}">
                <a16:creationId xmlns:a16="http://schemas.microsoft.com/office/drawing/2014/main" id="{CB22849A-FB57-4294-AC4B-48D2D8603ABE}"/>
              </a:ext>
            </a:extLst>
          </p:cNvPr>
          <p:cNvPicPr>
            <a:picLocks noChangeAspect="1"/>
          </p:cNvPicPr>
          <p:nvPr/>
        </p:nvPicPr>
        <p:blipFill>
          <a:blip r:embed="rId10"/>
          <a:stretch>
            <a:fillRect/>
          </a:stretch>
        </p:blipFill>
        <p:spPr>
          <a:xfrm>
            <a:off x="7905502" y="5067572"/>
            <a:ext cx="2952750" cy="1424332"/>
          </a:xfrm>
          <a:prstGeom prst="rect">
            <a:avLst/>
          </a:prstGeom>
        </p:spPr>
      </p:pic>
    </p:spTree>
    <p:extLst>
      <p:ext uri="{BB962C8B-B14F-4D97-AF65-F5344CB8AC3E}">
        <p14:creationId xmlns:p14="http://schemas.microsoft.com/office/powerpoint/2010/main" val="97967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Docker Alternatives</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676400"/>
            <a:ext cx="9372600" cy="4792639"/>
          </a:xfrm>
        </p:spPr>
        <p:txBody>
          <a:bodyPr>
            <a:normAutofit/>
          </a:bodyPr>
          <a:lstStyle/>
          <a:p>
            <a:pPr marL="0" indent="0">
              <a:buNone/>
            </a:pPr>
            <a:endParaRPr lang="en-IN" dirty="0"/>
          </a:p>
          <a:p>
            <a:endParaRPr lang="en-US" dirty="0"/>
          </a:p>
        </p:txBody>
      </p:sp>
      <p:pic>
        <p:nvPicPr>
          <p:cNvPr id="2050" name="Picture 2" descr="Image result for Kubernetes">
            <a:extLst>
              <a:ext uri="{FF2B5EF4-FFF2-40B4-BE49-F238E27FC236}">
                <a16:creationId xmlns:a16="http://schemas.microsoft.com/office/drawing/2014/main" id="{AAA824B2-8666-440E-B984-8195AD4FE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506" y="1823611"/>
            <a:ext cx="22764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742080-6D2C-40B6-BEA3-4344E25469D8}"/>
              </a:ext>
            </a:extLst>
          </p:cNvPr>
          <p:cNvPicPr>
            <a:picLocks noChangeAspect="1"/>
          </p:cNvPicPr>
          <p:nvPr/>
        </p:nvPicPr>
        <p:blipFill>
          <a:blip r:embed="rId3"/>
          <a:stretch>
            <a:fillRect/>
          </a:stretch>
        </p:blipFill>
        <p:spPr>
          <a:xfrm>
            <a:off x="6439737" y="1676400"/>
            <a:ext cx="2563236" cy="2480196"/>
          </a:xfrm>
          <a:prstGeom prst="rect">
            <a:avLst/>
          </a:prstGeom>
        </p:spPr>
      </p:pic>
      <p:pic>
        <p:nvPicPr>
          <p:cNvPr id="7" name="Picture 6">
            <a:extLst>
              <a:ext uri="{FF2B5EF4-FFF2-40B4-BE49-F238E27FC236}">
                <a16:creationId xmlns:a16="http://schemas.microsoft.com/office/drawing/2014/main" id="{14DA6CE2-CDC7-4B78-A689-DB1EB8221063}"/>
              </a:ext>
            </a:extLst>
          </p:cNvPr>
          <p:cNvPicPr>
            <a:picLocks noChangeAspect="1"/>
          </p:cNvPicPr>
          <p:nvPr/>
        </p:nvPicPr>
        <p:blipFill>
          <a:blip r:embed="rId4"/>
          <a:stretch>
            <a:fillRect/>
          </a:stretch>
        </p:blipFill>
        <p:spPr>
          <a:xfrm>
            <a:off x="1659553" y="4558635"/>
            <a:ext cx="2924175" cy="1562100"/>
          </a:xfrm>
          <a:prstGeom prst="rect">
            <a:avLst/>
          </a:prstGeom>
        </p:spPr>
      </p:pic>
      <p:pic>
        <p:nvPicPr>
          <p:cNvPr id="2056" name="Picture 8" descr="Image result for Nomad">
            <a:extLst>
              <a:ext uri="{FF2B5EF4-FFF2-40B4-BE49-F238E27FC236}">
                <a16:creationId xmlns:a16="http://schemas.microsoft.com/office/drawing/2014/main" id="{B2ACEE8D-32E3-4C12-B3F4-D95CB429B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4511" y="42681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64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edge">
                                      <p:cBhvr>
                                        <p:cTn id="7" dur="2000"/>
                                        <p:tgtEl>
                                          <p:spTgt spid="2050"/>
                                        </p:tgtEl>
                                      </p:cBhvr>
                                    </p:animEffect>
                                  </p:childTnLst>
                                </p:cTn>
                              </p:par>
                            </p:childTnLst>
                          </p:cTn>
                        </p:par>
                        <p:par>
                          <p:cTn id="8" fill="hold">
                            <p:stCondLst>
                              <p:cond delay="2000"/>
                            </p:stCondLst>
                            <p:childTnLst>
                              <p:par>
                                <p:cTn id="9" presetID="2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edge">
                                      <p:cBhvr>
                                        <p:cTn id="11" dur="2000"/>
                                        <p:tgtEl>
                                          <p:spTgt spid="5"/>
                                        </p:tgtEl>
                                      </p:cBhvr>
                                    </p:animEffect>
                                  </p:childTnLst>
                                </p:cTn>
                              </p:par>
                            </p:childTnLst>
                          </p:cTn>
                        </p:par>
                        <p:par>
                          <p:cTn id="12" fill="hold">
                            <p:stCondLst>
                              <p:cond delay="4000"/>
                            </p:stCondLst>
                            <p:childTnLst>
                              <p:par>
                                <p:cTn id="13" presetID="2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2000"/>
                                        <p:tgtEl>
                                          <p:spTgt spid="7"/>
                                        </p:tgtEl>
                                      </p:cBhvr>
                                    </p:animEffect>
                                  </p:childTnLst>
                                </p:cTn>
                              </p:par>
                            </p:childTnLst>
                          </p:cTn>
                        </p:par>
                        <p:par>
                          <p:cTn id="16" fill="hold">
                            <p:stCondLst>
                              <p:cond delay="6000"/>
                            </p:stCondLst>
                            <p:childTnLst>
                              <p:par>
                                <p:cTn id="17" presetID="20" presetClass="entr" presetSubtype="0"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wedge">
                                      <p:cBhvr>
                                        <p:cTn id="19"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p:txBody>
          <a:bodyPr/>
          <a:lstStyle/>
          <a:p>
            <a:r>
              <a:rPr lang="en-US" dirty="0"/>
              <a:t>What are containers ?</a:t>
            </a:r>
          </a:p>
        </p:txBody>
      </p:sp>
      <p:sp>
        <p:nvSpPr>
          <p:cNvPr id="3" name="Content Placeholder 2">
            <a:extLst>
              <a:ext uri="{FF2B5EF4-FFF2-40B4-BE49-F238E27FC236}">
                <a16:creationId xmlns:a16="http://schemas.microsoft.com/office/drawing/2014/main" id="{FF64E2BD-37D4-489A-A4DD-D8EC8B91AE3A}"/>
              </a:ext>
            </a:extLst>
          </p:cNvPr>
          <p:cNvSpPr>
            <a:spLocks noGrp="1"/>
          </p:cNvSpPr>
          <p:nvPr>
            <p:ph idx="1"/>
          </p:nvPr>
        </p:nvSpPr>
        <p:spPr>
          <a:xfrm>
            <a:off x="1981200" y="1676400"/>
            <a:ext cx="9372600" cy="4483101"/>
          </a:xfrm>
        </p:spPr>
        <p:txBody>
          <a:bodyPr>
            <a:normAutofit fontScale="92500" lnSpcReduction="20000"/>
          </a:bodyPr>
          <a:lstStyle/>
          <a:p>
            <a:r>
              <a:rPr lang="en-IN" sz="1700" dirty="0"/>
              <a:t>Containers, or otherwise known as operating-system-level virtualization, are a lightweight approach to virtualization that only provides the bare minimum that an application requires to run and function as intended.</a:t>
            </a:r>
          </a:p>
          <a:p>
            <a:r>
              <a:rPr lang="en-IN" sz="1700" dirty="0"/>
              <a:t>Containers are considered as super minimalist virtual machines that are not running on a hypervisor.</a:t>
            </a:r>
          </a:p>
          <a:p>
            <a:r>
              <a:rPr lang="en-IN" sz="1700" dirty="0"/>
              <a:t>Containerizing an application enables it to run reliably in different environments by abstracting away the operating system and the physical infrastructure. </a:t>
            </a:r>
          </a:p>
          <a:p>
            <a:r>
              <a:rPr lang="en-IN" sz="1700" dirty="0"/>
              <a:t>Containerized applications are sharing the kernel of the host operating system with other containers and the shared part of the OS is read only.</a:t>
            </a:r>
          </a:p>
          <a:p>
            <a:r>
              <a:rPr lang="en-IN" sz="1700" dirty="0"/>
              <a:t>Containers include the followings.</a:t>
            </a:r>
          </a:p>
          <a:p>
            <a:pPr lvl="1"/>
            <a:r>
              <a:rPr lang="en-US" sz="1700" dirty="0"/>
              <a:t>Application</a:t>
            </a:r>
          </a:p>
          <a:p>
            <a:pPr lvl="1"/>
            <a:r>
              <a:rPr lang="en-US" sz="1700" dirty="0"/>
              <a:t>Dependencies</a:t>
            </a:r>
          </a:p>
          <a:p>
            <a:pPr lvl="1"/>
            <a:r>
              <a:rPr lang="en-US" sz="1700" dirty="0"/>
              <a:t>Libraries</a:t>
            </a:r>
          </a:p>
          <a:p>
            <a:pPr lvl="1"/>
            <a:r>
              <a:rPr lang="en-US" sz="1700" dirty="0"/>
              <a:t>Binaries</a:t>
            </a:r>
          </a:p>
          <a:p>
            <a:pPr lvl="1"/>
            <a:r>
              <a:rPr lang="en-US" sz="1700" dirty="0"/>
              <a:t>Configuration files</a:t>
            </a:r>
            <a:endParaRPr lang="en-IN" dirty="0"/>
          </a:p>
          <a:p>
            <a:endParaRPr lang="en-US" dirty="0"/>
          </a:p>
        </p:txBody>
      </p:sp>
    </p:spTree>
    <p:extLst>
      <p:ext uri="{BB962C8B-B14F-4D97-AF65-F5344CB8AC3E}">
        <p14:creationId xmlns:p14="http://schemas.microsoft.com/office/powerpoint/2010/main" val="171540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3837-D2F2-4471-8E90-0FAEBA504F9A}"/>
              </a:ext>
            </a:extLst>
          </p:cNvPr>
          <p:cNvSpPr>
            <a:spLocks noGrp="1"/>
          </p:cNvSpPr>
          <p:nvPr>
            <p:ph type="title"/>
          </p:nvPr>
        </p:nvSpPr>
        <p:spPr>
          <a:xfrm>
            <a:off x="1624084" y="381000"/>
            <a:ext cx="9729716" cy="1295400"/>
          </a:xfrm>
        </p:spPr>
        <p:txBody>
          <a:bodyPr/>
          <a:lstStyle/>
          <a:p>
            <a:r>
              <a:rPr lang="en-IN" dirty="0"/>
              <a:t>Difference Between Virtual Machines and Containers</a:t>
            </a:r>
            <a:endParaRPr lang="en-US" dirty="0"/>
          </a:p>
        </p:txBody>
      </p:sp>
      <p:pic>
        <p:nvPicPr>
          <p:cNvPr id="4" name="Content Placeholder 3">
            <a:extLst>
              <a:ext uri="{FF2B5EF4-FFF2-40B4-BE49-F238E27FC236}">
                <a16:creationId xmlns:a16="http://schemas.microsoft.com/office/drawing/2014/main" id="{93F9CA95-6F7C-427D-8E50-43A839ABD948}"/>
              </a:ext>
            </a:extLst>
          </p:cNvPr>
          <p:cNvPicPr>
            <a:picLocks noGrp="1" noChangeAspect="1"/>
          </p:cNvPicPr>
          <p:nvPr>
            <p:ph idx="1"/>
          </p:nvPr>
        </p:nvPicPr>
        <p:blipFill>
          <a:blip r:embed="rId2"/>
          <a:stretch>
            <a:fillRect/>
          </a:stretch>
        </p:blipFill>
        <p:spPr>
          <a:xfrm>
            <a:off x="1624084" y="1783781"/>
            <a:ext cx="3766782" cy="4330416"/>
          </a:xfrm>
          <a:prstGeom prst="rect">
            <a:avLst/>
          </a:prstGeom>
        </p:spPr>
      </p:pic>
      <p:pic>
        <p:nvPicPr>
          <p:cNvPr id="5" name="Picture 4">
            <a:extLst>
              <a:ext uri="{FF2B5EF4-FFF2-40B4-BE49-F238E27FC236}">
                <a16:creationId xmlns:a16="http://schemas.microsoft.com/office/drawing/2014/main" id="{46AF40B0-B7E3-4E0C-95F2-BFDFE88377E6}"/>
              </a:ext>
            </a:extLst>
          </p:cNvPr>
          <p:cNvPicPr>
            <a:picLocks noChangeAspect="1"/>
          </p:cNvPicPr>
          <p:nvPr/>
        </p:nvPicPr>
        <p:blipFill>
          <a:blip r:embed="rId3"/>
          <a:stretch>
            <a:fillRect/>
          </a:stretch>
        </p:blipFill>
        <p:spPr>
          <a:xfrm>
            <a:off x="6018663" y="1783781"/>
            <a:ext cx="3753134" cy="4330416"/>
          </a:xfrm>
          <a:prstGeom prst="rect">
            <a:avLst/>
          </a:prstGeom>
        </p:spPr>
      </p:pic>
    </p:spTree>
    <p:extLst>
      <p:ext uri="{BB962C8B-B14F-4D97-AF65-F5344CB8AC3E}">
        <p14:creationId xmlns:p14="http://schemas.microsoft.com/office/powerpoint/2010/main" val="273457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39AFE29C-5BDA-42CB-9020-E960931A8E20}" vid="{6EE91DE2-A888-472A-92BA-F2E5BD5D46A2}"/>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30C5B9-1E5F-4356-968E-2FC64955BFF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3.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244</TotalTime>
  <Words>827</Words>
  <Application>Microsoft Office PowerPoint</Application>
  <PresentationFormat>Widescreen</PresentationFormat>
  <Paragraphs>109</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Wireframe Building 16x9</vt:lpstr>
      <vt:lpstr>DOCKER</vt:lpstr>
      <vt:lpstr>Contents</vt:lpstr>
      <vt:lpstr>What is Docker ?</vt:lpstr>
      <vt:lpstr>Why Docker ?</vt:lpstr>
      <vt:lpstr>Advantages of docker</vt:lpstr>
      <vt:lpstr>Top companies using Docker</vt:lpstr>
      <vt:lpstr>Docker Alternatives</vt:lpstr>
      <vt:lpstr>What are containers ?</vt:lpstr>
      <vt:lpstr>Difference Between Virtual Machines and Containers</vt:lpstr>
      <vt:lpstr>Difference Between Virtual Machines and Containers</vt:lpstr>
      <vt:lpstr>Docker Containers and Virtual Machines</vt:lpstr>
      <vt:lpstr>Packaging into docker</vt:lpstr>
      <vt:lpstr>Docker installation – Best way</vt:lpstr>
      <vt:lpstr>Docker Engine</vt:lpstr>
      <vt:lpstr>PowerPoint Presentation</vt:lpstr>
      <vt:lpstr>PowerPoint Presentation</vt:lpstr>
      <vt:lpstr>Title and content layout with chart</vt:lpstr>
      <vt:lpstr>Two content layout with table</vt:lpstr>
      <vt:lpstr>Two content layout with SmartArt</vt:lpstr>
      <vt:lpstr>Add a Slide Title - 1</vt:lpstr>
      <vt:lpstr>Add a Slide Title - 2</vt:lpstr>
      <vt:lpstr>Add a Slide Title - 3</vt:lpstr>
      <vt:lpstr>Add a Slide Title - 4</vt:lpstr>
      <vt:lpstr>Add a Slide Title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Debadatta Mishra</dc:creator>
  <cp:lastModifiedBy>Debadatta Mishra</cp:lastModifiedBy>
  <cp:revision>157</cp:revision>
  <dcterms:created xsi:type="dcterms:W3CDTF">2017-09-17T14:12:26Z</dcterms:created>
  <dcterms:modified xsi:type="dcterms:W3CDTF">2017-09-17T18:17:11Z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